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10" r:id="rId3"/>
    <p:sldId id="318" r:id="rId4"/>
    <p:sldId id="319" r:id="rId5"/>
    <p:sldId id="320" r:id="rId6"/>
    <p:sldId id="321" r:id="rId7"/>
    <p:sldId id="322" r:id="rId8"/>
    <p:sldId id="324" r:id="rId9"/>
    <p:sldId id="323" r:id="rId10"/>
    <p:sldId id="305" r:id="rId11"/>
    <p:sldId id="306" r:id="rId12"/>
    <p:sldId id="313" r:id="rId13"/>
    <p:sldId id="279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  <a:srgbClr val="669900"/>
    <a:srgbClr val="993366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6" autoAdjust="0"/>
    <p:restoredTop sz="93792" autoAdjust="0"/>
  </p:normalViewPr>
  <p:slideViewPr>
    <p:cSldViewPr>
      <p:cViewPr varScale="1">
        <p:scale>
          <a:sx n="67" d="100"/>
          <a:sy n="67" d="100"/>
        </p:scale>
        <p:origin x="1200" y="4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61B393A-81D3-44F9-A963-8F409ED0DB54}" type="datetimeFigureOut">
              <a:rPr lang="en-US"/>
              <a:pPr>
                <a:defRPr/>
              </a:pPr>
              <a:t>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ED52FCD-5BEF-41D6-B5CB-39FBFE508731}" type="slidenum">
              <a:rPr lang="en-US" altLang="en-US"/>
              <a:pPr/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98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slide</a:t>
            </a:r>
            <a:r>
              <a:rPr lang="es-ES" dirty="0"/>
              <a:t> shows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</a:t>
            </a:r>
            <a:r>
              <a:rPr lang="es-ES" dirty="0" err="1"/>
              <a:t>strategy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. In particular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workflow</a:t>
            </a:r>
            <a:r>
              <a:rPr lang="es-ES" dirty="0"/>
              <a:t> </a:t>
            </a:r>
            <a:r>
              <a:rPr lang="es-ES" dirty="0" err="1"/>
              <a:t>illustrates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precisión-tracking </a:t>
            </a:r>
            <a:r>
              <a:rPr lang="es-ES" dirty="0" err="1"/>
              <a:t>method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real </a:t>
            </a:r>
            <a:r>
              <a:rPr lang="es-ES" dirty="0" err="1"/>
              <a:t>world</a:t>
            </a:r>
            <a:r>
              <a:rPr lang="es-ES" dirty="0"/>
              <a:t> by </a:t>
            </a:r>
            <a:r>
              <a:rPr lang="es-ES" dirty="0" err="1"/>
              <a:t>segmentating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input RGB image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ERFNet,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fusing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LiDAR</a:t>
            </a:r>
            <a:r>
              <a:rPr lang="es-ES" dirty="0"/>
              <a:t> point cloud data and 3D </a:t>
            </a:r>
            <a:r>
              <a:rPr lang="es-ES" dirty="0" err="1"/>
              <a:t>transformed</a:t>
            </a:r>
            <a:r>
              <a:rPr lang="es-ES" dirty="0"/>
              <a:t> Semantic </a:t>
            </a:r>
            <a:r>
              <a:rPr lang="es-ES" dirty="0" err="1"/>
              <a:t>segmentation</a:t>
            </a:r>
            <a:r>
              <a:rPr lang="es-ES" dirty="0"/>
              <a:t> image in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a </a:t>
            </a:r>
            <a:r>
              <a:rPr lang="es-ES" dirty="0" err="1"/>
              <a:t>coloured</a:t>
            </a:r>
            <a:r>
              <a:rPr lang="es-ES" dirty="0"/>
              <a:t> point cloud. </a:t>
            </a:r>
            <a:r>
              <a:rPr lang="es-ES" dirty="0" err="1"/>
              <a:t>Finally</a:t>
            </a:r>
            <a:r>
              <a:rPr lang="es-ES" dirty="0"/>
              <a:t>, by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coloured</a:t>
            </a:r>
            <a:r>
              <a:rPr lang="es-ES" dirty="0"/>
              <a:t> point cloud,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extract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relevant</a:t>
            </a:r>
            <a:r>
              <a:rPr lang="es-ES" dirty="0"/>
              <a:t> </a:t>
            </a:r>
            <a:r>
              <a:rPr lang="es-ES" dirty="0" err="1"/>
              <a:t>clusters</a:t>
            </a:r>
            <a:r>
              <a:rPr lang="es-ES" dirty="0"/>
              <a:t> so as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carry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precisión-tracking </a:t>
            </a:r>
            <a:r>
              <a:rPr lang="es-ES" dirty="0" err="1"/>
              <a:t>algorithm</a:t>
            </a:r>
            <a:r>
              <a:rPr lang="es-ES" dirty="0"/>
              <a:t>. In </a:t>
            </a:r>
            <a:r>
              <a:rPr lang="es-ES" dirty="0" err="1"/>
              <a:t>the</a:t>
            </a:r>
            <a:r>
              <a:rPr lang="es-ES" dirty="0"/>
              <a:t> case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simulation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exactly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ERFNet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</a:t>
            </a: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define in V-REP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 in a single color as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segmentated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966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864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70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Carlos Gómez Huélamo, currently PhD candidate in Artificial Intelligence and Robotics at the </a:t>
            </a:r>
            <a:r>
              <a:rPr lang="en-US" dirty="0" err="1"/>
              <a:t>RobeSafe</a:t>
            </a:r>
            <a:r>
              <a:rPr lang="en-US" dirty="0"/>
              <a:t> research group (Electronics Department, University of </a:t>
            </a:r>
            <a:r>
              <a:rPr lang="en-US" dirty="0" err="1"/>
              <a:t>Alcalá</a:t>
            </a:r>
            <a:r>
              <a:rPr lang="en-US" dirty="0"/>
              <a:t>) under the supervision of Prof. Luis Miguel </a:t>
            </a:r>
            <a:r>
              <a:rPr lang="en-US" dirty="0" err="1"/>
              <a:t>Bergasa</a:t>
            </a:r>
            <a:r>
              <a:rPr lang="en-US" dirty="0"/>
              <a:t> and Prof. Rafael Barea Navarro. In particular, my PhD thesis is focused on "Deep Learning based Multi-Object Tracking, Sensor Fusion and Motion Forecasting for Intelligent Vehicles applications".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received my BSc degree in Industrial Electronics and Automation Engineering (Top 3 students) from the University of </a:t>
            </a:r>
            <a:r>
              <a:rPr lang="en-US" dirty="0" err="1"/>
              <a:t>Alcalá</a:t>
            </a:r>
            <a:r>
              <a:rPr lang="en-US" dirty="0"/>
              <a:t> (2013-2017) , in which I was granted with an Erasmus+ scholarship to study in the University College of Cork (UCC, Ireland) and my MSc in Industrial Engineering (Top 2 students) from the University of </a:t>
            </a:r>
            <a:r>
              <a:rPr lang="en-US" dirty="0" err="1"/>
              <a:t>Alcalá</a:t>
            </a:r>
            <a:r>
              <a:rPr lang="en-US" dirty="0"/>
              <a:t> (2017-2019), in which I was granted with an Erasmus+ scholarship to study in the Tampere University of Technology (TUT, Finland).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24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group conducts exhaustive research on Perception Systems applied to the fields of Service Robotics and e-Safety. Our research interest includes the following techniques for the Service Robotics field: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Multi-sensorial perception</a:t>
            </a:r>
            <a:br>
              <a:rPr lang="en-US" dirty="0"/>
            </a:br>
            <a:r>
              <a:rPr lang="en-US" dirty="0"/>
              <a:t>- Location</a:t>
            </a:r>
            <a:br>
              <a:rPr lang="en-US" dirty="0"/>
            </a:br>
            <a:r>
              <a:rPr lang="en-US" dirty="0"/>
              <a:t>- Navigation</a:t>
            </a:r>
            <a:br>
              <a:rPr lang="en-US" dirty="0"/>
            </a:br>
            <a:r>
              <a:rPr lang="en-US" dirty="0"/>
              <a:t>- Path planning and mapping</a:t>
            </a:r>
            <a:br>
              <a:rPr lang="en-US" dirty="0"/>
            </a:br>
            <a:r>
              <a:rPr lang="en-US" dirty="0"/>
              <a:t>- SLAM (Simultaneous Localization and Mapping)</a:t>
            </a:r>
            <a:br>
              <a:rPr lang="en-US" dirty="0"/>
            </a:br>
            <a:r>
              <a:rPr lang="en-US" dirty="0"/>
              <a:t>- Human-robot interfaces.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Regarding </a:t>
            </a:r>
            <a:r>
              <a:rPr lang="en-US" dirty="0" err="1"/>
              <a:t>eSafety</a:t>
            </a:r>
            <a:r>
              <a:rPr lang="en-US" dirty="0"/>
              <a:t> field, we are interested in driver behaviors and scene understanding using Computer Vision, Robotic frameworks and Deep Learning techniques for intelligent vehicle applications.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Main areas of interest consist of Computer Vision, Machine Learning, Deep Learning, Robotics, Embedded Systems and any field related to these.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67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1922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06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1427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695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5794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2FCD-5BEF-41D6-B5CB-39FBFE508731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606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8"/>
          <p:cNvSpPr/>
          <p:nvPr/>
        </p:nvSpPr>
        <p:spPr>
          <a:xfrm>
            <a:off x="381000" y="428624"/>
            <a:ext cx="8229600" cy="2496319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81004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800204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9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0" y="6488113"/>
            <a:ext cx="4572000" cy="369887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Arial" charset="0"/>
              </a:rPr>
              <a:t>Presentation of Carlos Gómez Huélamo</a:t>
            </a:r>
          </a:p>
        </p:txBody>
      </p:sp>
      <p:sp>
        <p:nvSpPr>
          <p:cNvPr id="13" name="TextBox 9"/>
          <p:cNvSpPr txBox="1"/>
          <p:nvPr/>
        </p:nvSpPr>
        <p:spPr>
          <a:xfrm>
            <a:off x="4542020" y="6488113"/>
            <a:ext cx="3610131" cy="369887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+mn-lt"/>
                <a:cs typeface="+mn-cs"/>
              </a:rPr>
              <a:t>by CGH Universidad de Alcalá (Spain)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479109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FD79D17F-95D4-49BF-9C52-0FFD0047FED8}" type="slidenum">
              <a:rPr lang="en-US" altLang="en-US"/>
              <a:pPr/>
              <a:t>‹Nº›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136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9"/>
          <p:cNvSpPr txBox="1"/>
          <p:nvPr userDrawn="1"/>
        </p:nvSpPr>
        <p:spPr>
          <a:xfrm>
            <a:off x="0" y="6488113"/>
            <a:ext cx="4572000" cy="369887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b="1" dirty="0">
                <a:solidFill>
                  <a:schemeClr val="bg1"/>
                </a:solidFill>
                <a:latin typeface="Arial" charset="0"/>
                <a:cs typeface="Arial" charset="0"/>
              </a:rPr>
              <a:t>Need Data for Driver Behaviour Analysis?</a:t>
            </a:r>
            <a:br>
              <a:rPr lang="en-GB" sz="1200" dirty="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en-GB" sz="1200" b="1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GB" sz="1100" b="1" dirty="0">
                <a:solidFill>
                  <a:schemeClr val="bg1"/>
                </a:solidFill>
                <a:latin typeface="Arial" charset="0"/>
                <a:cs typeface="Arial" charset="0"/>
              </a:rPr>
              <a:t>Presenting the Public UAH-</a:t>
            </a:r>
            <a:r>
              <a:rPr lang="en-GB" sz="1100" b="1" dirty="0" err="1">
                <a:solidFill>
                  <a:schemeClr val="bg1"/>
                </a:solidFill>
                <a:latin typeface="Arial" charset="0"/>
                <a:cs typeface="Arial" charset="0"/>
              </a:rPr>
              <a:t>DriveSet</a:t>
            </a:r>
            <a:endParaRPr lang="en-GB" sz="11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5" name="TextBox 9"/>
          <p:cNvSpPr txBox="1"/>
          <p:nvPr userDrawn="1"/>
        </p:nvSpPr>
        <p:spPr>
          <a:xfrm>
            <a:off x="4572000" y="6488113"/>
            <a:ext cx="3500438" cy="369887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by  Eduardo Romera, Luis M. Bergasa and Roberto Arroyo</a:t>
            </a: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5ECBD4-F589-42E2-BA2D-914E5EA74C42}" type="slidenum">
              <a:rPr lang="en-US" altLang="en-US"/>
              <a:pPr/>
              <a:t>‹Nº›</a:t>
            </a:fld>
            <a:endParaRPr lang="en-US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6165850"/>
            <a:ext cx="5889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:\Users\Robesafe\Desktop\Visual odometry correction based on loop closure detection\Presentacion\Imagenes\Robesaf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6156325"/>
            <a:ext cx="11239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C:\Users\Robesafe\Desktop\Visual odometry correction based on loop closure detection\Presentacion\Imagenes\UAH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173788"/>
            <a:ext cx="9223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13 Conector recto"/>
          <p:cNvCxnSpPr/>
          <p:nvPr userDrawn="1"/>
        </p:nvCxnSpPr>
        <p:spPr>
          <a:xfrm>
            <a:off x="0" y="6143625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6165850"/>
            <a:ext cx="865187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86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título del patrón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7C53F66-9973-41D4-9135-220ACA264E32}" type="slidenum">
              <a:rPr lang="en-US" altLang="en-US"/>
              <a:pPr/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7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esafe.uah.es/index.php/es-es/10-hom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ram3r95" TargetMode="External"/><Relationship Id="rId5" Type="http://schemas.openxmlformats.org/officeDocument/2006/relationships/hyperlink" Target="https://www.linkedin.com/in/carlos-g%C3%B3mez-hu%C3%A9lamo/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es/citations?user=OWwoG6EAAAAJ&amp;hl=es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6" descr="C:\Users\Robesafe\Desktop\Visual odometry correction based on loop closure detection\Presentacion\Imagenes\UA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3" y="5620704"/>
            <a:ext cx="2159471" cy="67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46" y="5707608"/>
            <a:ext cx="2159471" cy="58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9C3BBBD-FB73-492B-A174-CC3D78341E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01961" y="3212259"/>
            <a:ext cx="2378707" cy="2330760"/>
          </a:xfrm>
          <a:prstGeom prst="rect">
            <a:avLst/>
          </a:prstGeom>
        </p:spPr>
      </p:pic>
      <p:sp>
        <p:nvSpPr>
          <p:cNvPr id="13" name="Subtitle 16">
            <a:extLst>
              <a:ext uri="{FF2B5EF4-FFF2-40B4-BE49-F238E27FC236}">
                <a16:creationId xmlns:a16="http://schemas.microsoft.com/office/drawing/2014/main" id="{AD0DCAB3-0B56-406E-885A-B4F36B13836D}"/>
              </a:ext>
            </a:extLst>
          </p:cNvPr>
          <p:cNvSpPr txBox="1">
            <a:spLocks/>
          </p:cNvSpPr>
          <p:nvPr/>
        </p:nvSpPr>
        <p:spPr bwMode="auto">
          <a:xfrm>
            <a:off x="990600" y="1999520"/>
            <a:ext cx="7162800" cy="31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s-ES" sz="1400" dirty="0" err="1"/>
              <a:t>RobeSafe</a:t>
            </a:r>
            <a:r>
              <a:rPr lang="es-ES" sz="1400" dirty="0"/>
              <a:t> </a:t>
            </a:r>
            <a:r>
              <a:rPr lang="es-ES" sz="1400" dirty="0" err="1"/>
              <a:t>research</a:t>
            </a:r>
            <a:r>
              <a:rPr lang="es-ES" sz="1400" dirty="0"/>
              <a:t> </a:t>
            </a:r>
            <a:r>
              <a:rPr lang="es-ES" sz="1400" dirty="0" err="1"/>
              <a:t>group</a:t>
            </a:r>
            <a:r>
              <a:rPr lang="es-ES" sz="1400" dirty="0"/>
              <a:t> (</a:t>
            </a:r>
            <a:r>
              <a:rPr lang="es-ES" sz="1400" dirty="0" err="1"/>
              <a:t>University</a:t>
            </a:r>
            <a:r>
              <a:rPr lang="es-ES" sz="1400" dirty="0"/>
              <a:t> </a:t>
            </a:r>
            <a:r>
              <a:rPr lang="es-ES" sz="1400" dirty="0" err="1"/>
              <a:t>of</a:t>
            </a:r>
            <a:r>
              <a:rPr lang="es-ES" sz="1400" dirty="0"/>
              <a:t> Alcalá, </a:t>
            </a:r>
            <a:r>
              <a:rPr lang="es-ES" sz="1400" dirty="0" err="1"/>
              <a:t>Spain</a:t>
            </a:r>
            <a:r>
              <a:rPr lang="es-ES" sz="1400" dirty="0"/>
              <a:t>)</a:t>
            </a:r>
            <a:endParaRPr lang="en-US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5190E7-D4BF-4F3A-9077-53471FCCB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561" y="3135105"/>
            <a:ext cx="4344165" cy="2412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2158332-50B1-4C68-B89B-474A591A5920}"/>
              </a:ext>
            </a:extLst>
          </p:cNvPr>
          <p:cNvSpPr txBox="1"/>
          <p:nvPr/>
        </p:nvSpPr>
        <p:spPr>
          <a:xfrm>
            <a:off x="1590254" y="1142600"/>
            <a:ext cx="5963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Presentation</a:t>
            </a:r>
            <a:r>
              <a:rPr lang="es-ES" sz="2400" b="1" dirty="0">
                <a:solidFill>
                  <a:schemeClr val="bg1"/>
                </a:solidFill>
              </a:rPr>
              <a:t> </a:t>
            </a:r>
            <a:r>
              <a:rPr lang="es-ES" sz="2400" b="1" dirty="0" err="1">
                <a:solidFill>
                  <a:schemeClr val="bg1"/>
                </a:solidFill>
              </a:rPr>
              <a:t>of</a:t>
            </a:r>
            <a:r>
              <a:rPr lang="es-ES" sz="2400" b="1" dirty="0">
                <a:solidFill>
                  <a:schemeClr val="bg1"/>
                </a:solidFill>
              </a:rPr>
              <a:t> Carlos Gómez Huélamo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52EC30B-BA86-46CB-A09A-27785537EDD9}"/>
              </a:ext>
            </a:extLst>
          </p:cNvPr>
          <p:cNvSpPr txBox="1"/>
          <p:nvPr/>
        </p:nvSpPr>
        <p:spPr>
          <a:xfrm>
            <a:off x="4572000" y="6526455"/>
            <a:ext cx="4444928" cy="261610"/>
          </a:xfrm>
          <a:prstGeom prst="rect">
            <a:avLst/>
          </a:prstGeom>
          <a:solidFill>
            <a:srgbClr val="3333B2"/>
          </a:solidFill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chemeClr val="bg1"/>
                </a:solidFill>
              </a:rPr>
              <a:t>by</a:t>
            </a:r>
            <a:r>
              <a:rPr lang="es-ES" sz="1100" b="1" dirty="0">
                <a:solidFill>
                  <a:schemeClr val="bg1"/>
                </a:solidFill>
              </a:rPr>
              <a:t> Carlos Gómez Huélamo - Universidad de Alcalá (Spain)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389390-D28E-4AC0-93E8-83E933A0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dirty="0"/>
              <a:t>Perception Layer </a:t>
            </a:r>
            <a:r>
              <a:rPr lang="es-ES" sz="3600" dirty="0"/>
              <a:t>- Strategy I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6B11BE6-ED96-45DF-A747-D815E55A5C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74" y="1503201"/>
            <a:ext cx="9017651" cy="4248472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C5E957C-D85E-43B8-9C8B-F4A406E85F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0492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389390-D28E-4AC0-93E8-83E933A0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dirty="0"/>
              <a:t>Perception Layer </a:t>
            </a:r>
            <a:r>
              <a:rPr lang="es-ES" sz="3600" dirty="0"/>
              <a:t>- Strategy II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75E5ABC-2B88-4076-A2D9-ACCEA879E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3" y="843986"/>
            <a:ext cx="6771234" cy="2608334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B393E58-31DD-41CF-B36B-AC8114D6F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46590CA-38AC-428F-9AD6-7B15C4445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1" y="3534306"/>
            <a:ext cx="5693597" cy="2834501"/>
          </a:xfrm>
          <a:prstGeom prst="rect">
            <a:avLst/>
          </a:prstGeom>
        </p:spPr>
      </p:pic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DA72D22F-7275-499D-80D6-0D349E24CB1B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>
            <a:off x="1487224" y="3234932"/>
            <a:ext cx="1954603" cy="1478647"/>
          </a:xfrm>
          <a:prstGeom prst="bentConnector4">
            <a:avLst>
              <a:gd name="adj1" fmla="val 13746"/>
              <a:gd name="adj2" fmla="val 115460"/>
            </a:avLst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0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389390-D28E-4AC0-93E8-83E933A0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dirty="0"/>
              <a:t>Perception Layer </a:t>
            </a:r>
            <a:r>
              <a:rPr lang="es-ES" sz="3600" dirty="0"/>
              <a:t>– Strategy III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41396EF-F9BC-4BD0-BB9E-774D6A8349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04356852-9259-4AD6-B261-C29D855B4121}"/>
              </a:ext>
            </a:extLst>
          </p:cNvPr>
          <p:cNvSpPr/>
          <p:nvPr/>
        </p:nvSpPr>
        <p:spPr>
          <a:xfrm>
            <a:off x="1547664" y="1010910"/>
            <a:ext cx="6297807" cy="3709193"/>
          </a:xfrm>
          <a:prstGeom prst="roundRect">
            <a:avLst>
              <a:gd name="adj" fmla="val 7900"/>
            </a:avLst>
          </a:prstGeom>
          <a:solidFill>
            <a:srgbClr val="ED7D31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EBE38E45-0D23-42C0-9893-353064C2B92C}"/>
              </a:ext>
            </a:extLst>
          </p:cNvPr>
          <p:cNvSpPr/>
          <p:nvPr/>
        </p:nvSpPr>
        <p:spPr>
          <a:xfrm>
            <a:off x="1677311" y="2024123"/>
            <a:ext cx="1622979" cy="2543117"/>
          </a:xfrm>
          <a:prstGeom prst="roundRect">
            <a:avLst>
              <a:gd name="adj" fmla="val 11659"/>
            </a:avLst>
          </a:prstGeom>
          <a:solidFill>
            <a:srgbClr val="A5A5A5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7AA936DF-B0A0-43B0-B2C8-281DC1DB619B}"/>
              </a:ext>
            </a:extLst>
          </p:cNvPr>
          <p:cNvSpPr/>
          <p:nvPr/>
        </p:nvSpPr>
        <p:spPr>
          <a:xfrm>
            <a:off x="3372542" y="2024123"/>
            <a:ext cx="4382441" cy="2549697"/>
          </a:xfrm>
          <a:prstGeom prst="roundRect">
            <a:avLst>
              <a:gd name="adj" fmla="val 7900"/>
            </a:avLst>
          </a:prstGeom>
          <a:solidFill>
            <a:srgbClr val="70AD47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17564C1C-3E74-4D72-BDC9-048B02E263CF}"/>
              </a:ext>
            </a:extLst>
          </p:cNvPr>
          <p:cNvCxnSpPr>
            <a:cxnSpLocks/>
            <a:endCxn id="117" idx="2"/>
          </p:cNvCxnSpPr>
          <p:nvPr/>
        </p:nvCxnSpPr>
        <p:spPr>
          <a:xfrm flipV="1">
            <a:off x="5356938" y="2616851"/>
            <a:ext cx="1289864" cy="835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Conector: angular 87">
            <a:extLst>
              <a:ext uri="{FF2B5EF4-FFF2-40B4-BE49-F238E27FC236}">
                <a16:creationId xmlns:a16="http://schemas.microsoft.com/office/drawing/2014/main" id="{5F35C719-7980-47E3-86AF-84E6CB03DDC0}"/>
              </a:ext>
            </a:extLst>
          </p:cNvPr>
          <p:cNvCxnSpPr>
            <a:cxnSpLocks/>
            <a:stCxn id="101" idx="3"/>
          </p:cNvCxnSpPr>
          <p:nvPr/>
        </p:nvCxnSpPr>
        <p:spPr>
          <a:xfrm flipH="1">
            <a:off x="4862306" y="2994634"/>
            <a:ext cx="564585" cy="493549"/>
          </a:xfrm>
          <a:prstGeom prst="bentConnector3">
            <a:avLst>
              <a:gd name="adj1" fmla="val -69238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3EFBA009-D93A-4693-AD20-EEADC03CD890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3226008" y="2661942"/>
            <a:ext cx="1534747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CB1E5F7E-BFBA-492A-91A4-D53B52FEF132}"/>
              </a:ext>
            </a:extLst>
          </p:cNvPr>
          <p:cNvCxnSpPr>
            <a:cxnSpLocks/>
            <a:stCxn id="113" idx="0"/>
            <a:endCxn id="105" idx="2"/>
          </p:cNvCxnSpPr>
          <p:nvPr/>
        </p:nvCxnSpPr>
        <p:spPr>
          <a:xfrm flipV="1">
            <a:off x="2510134" y="2829548"/>
            <a:ext cx="0" cy="6744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Cuadro de texto 2">
            <a:extLst>
              <a:ext uri="{FF2B5EF4-FFF2-40B4-BE49-F238E27FC236}">
                <a16:creationId xmlns:a16="http://schemas.microsoft.com/office/drawing/2014/main" id="{679B6F56-E4A1-468C-8497-AD9CF1B5D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839" y="3064664"/>
            <a:ext cx="20764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800" b="1" dirty="0">
                <a:solidFill>
                  <a:prstClr val="black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uadro de texto 2">
                <a:extLst>
                  <a:ext uri="{FF2B5EF4-FFF2-40B4-BE49-F238E27FC236}">
                    <a16:creationId xmlns:a16="http://schemas.microsoft.com/office/drawing/2014/main" id="{DA3B6A77-2755-4173-ABD5-A7B9F5ED62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9982" y="3279470"/>
                <a:ext cx="34671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fontAlgn="auto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𝑻𝒓</m:t>
                          </m:r>
                        </m:e>
                        <m:sub>
                          <m: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800" b="1" dirty="0">
                  <a:solidFill>
                    <a:prstClr val="black"/>
                  </a:solidFill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Cuadro de texto 2">
                <a:extLst>
                  <a:ext uri="{FF2B5EF4-FFF2-40B4-BE49-F238E27FC236}">
                    <a16:creationId xmlns:a16="http://schemas.microsoft.com/office/drawing/2014/main" id="{DA3B6A77-2755-4173-ABD5-A7B9F5ED6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9982" y="3279470"/>
                <a:ext cx="346710" cy="276225"/>
              </a:xfrm>
              <a:prstGeom prst="rect">
                <a:avLst/>
              </a:prstGeom>
              <a:blipFill>
                <a:blip r:embed="rId3"/>
                <a:stretch>
                  <a:fillRect r="-71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 de texto 2">
                <a:extLst>
                  <a:ext uri="{FF2B5EF4-FFF2-40B4-BE49-F238E27FC236}">
                    <a16:creationId xmlns:a16="http://schemas.microsoft.com/office/drawing/2014/main" id="{FB6D2B20-62AA-4A7F-9DF3-7FD8855001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8396" y="3316661"/>
                <a:ext cx="563996" cy="3068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rPr>
                  <a:t>Update</a:t>
                </a:r>
                <a:b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8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sz="8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𝑻𝒓</m:t>
                    </m:r>
                    <m:r>
                      <a:rPr lang="en-US" sz="8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8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𝑫𝒆𝒕</m:t>
                    </m:r>
                    <m:sSub>
                      <m:sSubPr>
                        <m:ctrlPr>
                          <a:rPr lang="es-ES" sz="8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8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s-ES" sz="8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𝒎𝒂𝒕𝒄𝒉𝒆𝒅</m:t>
                        </m:r>
                      </m:sub>
                    </m:sSub>
                  </m:oMath>
                </a14:m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3" name="Cuadro de texto 2">
                <a:extLst>
                  <a:ext uri="{FF2B5EF4-FFF2-40B4-BE49-F238E27FC236}">
                    <a16:creationId xmlns:a16="http://schemas.microsoft.com/office/drawing/2014/main" id="{FB6D2B20-62AA-4A7F-9DF3-7FD88550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8396" y="3316661"/>
                <a:ext cx="563996" cy="306876"/>
              </a:xfrm>
              <a:prstGeom prst="rect">
                <a:avLst/>
              </a:prstGeom>
              <a:blipFill>
                <a:blip r:embed="rId4"/>
                <a:stretch>
                  <a:fillRect r="-52174" b="-12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Conector: angular 93">
            <a:extLst>
              <a:ext uri="{FF2B5EF4-FFF2-40B4-BE49-F238E27FC236}">
                <a16:creationId xmlns:a16="http://schemas.microsoft.com/office/drawing/2014/main" id="{F50A27FB-02F1-4E3A-A26E-0DC4C22EADD8}"/>
              </a:ext>
            </a:extLst>
          </p:cNvPr>
          <p:cNvCxnSpPr>
            <a:cxnSpLocks/>
            <a:stCxn id="109" idx="2"/>
            <a:endCxn id="108" idx="3"/>
          </p:cNvCxnSpPr>
          <p:nvPr/>
        </p:nvCxnSpPr>
        <p:spPr>
          <a:xfrm rot="5400000">
            <a:off x="5610121" y="2689408"/>
            <a:ext cx="717661" cy="2465290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5" name="Cuadro de texto 2">
            <a:extLst>
              <a:ext uri="{FF2B5EF4-FFF2-40B4-BE49-F238E27FC236}">
                <a16:creationId xmlns:a16="http://schemas.microsoft.com/office/drawing/2014/main" id="{CEA6E47E-91E2-495E-969D-86C8A3DAA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687" y="4111992"/>
            <a:ext cx="842009" cy="29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b="1" dirty="0">
                <a:solidFill>
                  <a:prstClr val="black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Create/Delete</a:t>
            </a:r>
            <a:br>
              <a:rPr lang="en-US" sz="800" b="1" dirty="0">
                <a:solidFill>
                  <a:prstClr val="black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b="1" dirty="0">
                <a:solidFill>
                  <a:prstClr val="black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Tracker</a:t>
            </a:r>
          </a:p>
        </p:txBody>
      </p:sp>
      <p:cxnSp>
        <p:nvCxnSpPr>
          <p:cNvPr id="96" name="Conector: angular 95">
            <a:extLst>
              <a:ext uri="{FF2B5EF4-FFF2-40B4-BE49-F238E27FC236}">
                <a16:creationId xmlns:a16="http://schemas.microsoft.com/office/drawing/2014/main" id="{827F700E-9817-48B0-891F-0AC80475CBF4}"/>
              </a:ext>
            </a:extLst>
          </p:cNvPr>
          <p:cNvCxnSpPr>
            <a:cxnSpLocks/>
            <a:stCxn id="108" idx="1"/>
            <a:endCxn id="107" idx="1"/>
          </p:cNvCxnSpPr>
          <p:nvPr/>
        </p:nvCxnSpPr>
        <p:spPr>
          <a:xfrm rot="10800000">
            <a:off x="3716098" y="3503962"/>
            <a:ext cx="120208" cy="776922"/>
          </a:xfrm>
          <a:prstGeom prst="bentConnector3">
            <a:avLst>
              <a:gd name="adj1" fmla="val 287529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Conector: angular 96">
            <a:extLst>
              <a:ext uri="{FF2B5EF4-FFF2-40B4-BE49-F238E27FC236}">
                <a16:creationId xmlns:a16="http://schemas.microsoft.com/office/drawing/2014/main" id="{61932FEB-108E-47F0-90C4-F760CA4A8CAA}"/>
              </a:ext>
            </a:extLst>
          </p:cNvPr>
          <p:cNvCxnSpPr>
            <a:cxnSpLocks/>
            <a:stCxn id="106" idx="3"/>
            <a:endCxn id="109" idx="1"/>
          </p:cNvCxnSpPr>
          <p:nvPr/>
        </p:nvCxnSpPr>
        <p:spPr>
          <a:xfrm>
            <a:off x="5746686" y="2795873"/>
            <a:ext cx="1047982" cy="561905"/>
          </a:xfrm>
          <a:prstGeom prst="bentConnector3">
            <a:avLst>
              <a:gd name="adj1" fmla="val 14099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Cuadro de texto 2">
            <a:extLst>
              <a:ext uri="{FF2B5EF4-FFF2-40B4-BE49-F238E27FC236}">
                <a16:creationId xmlns:a16="http://schemas.microsoft.com/office/drawing/2014/main" id="{32F71004-9522-411C-B731-D98295278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1462" y="2093111"/>
            <a:ext cx="1255913" cy="21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b="1" dirty="0">
                <a:solidFill>
                  <a:prstClr val="black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Output (Tracked objects)</a:t>
            </a:r>
          </a:p>
        </p:txBody>
      </p: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4677F9C4-04E4-41FF-9B27-BDBC118A28A6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4365244" y="2872654"/>
            <a:ext cx="322363" cy="468655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0" name="Cuadro de texto 2">
            <a:extLst>
              <a:ext uri="{FF2B5EF4-FFF2-40B4-BE49-F238E27FC236}">
                <a16:creationId xmlns:a16="http://schemas.microsoft.com/office/drawing/2014/main" id="{BC760EAF-B52C-4447-9685-1AFA31546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447" y="2826196"/>
            <a:ext cx="38544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s-ES" sz="1100" dirty="0">
              <a:solidFill>
                <a:prstClr val="black"/>
              </a:solidFill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1" name="Cuadro de texto 2">
            <a:extLst>
              <a:ext uri="{FF2B5EF4-FFF2-40B4-BE49-F238E27FC236}">
                <a16:creationId xmlns:a16="http://schemas.microsoft.com/office/drawing/2014/main" id="{B72EF3D6-D786-4A39-906F-51196C1FC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446" y="2856521"/>
            <a:ext cx="38544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s-ES" sz="1100" dirty="0">
              <a:solidFill>
                <a:prstClr val="black"/>
              </a:solidFill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7B807A08-86CF-47B5-A1D8-18FDFF3B190A}"/>
              </a:ext>
            </a:extLst>
          </p:cNvPr>
          <p:cNvCxnSpPr>
            <a:cxnSpLocks/>
            <a:endCxn id="108" idx="0"/>
          </p:cNvCxnSpPr>
          <p:nvPr/>
        </p:nvCxnSpPr>
        <p:spPr>
          <a:xfrm flipH="1">
            <a:off x="4286306" y="3724419"/>
            <a:ext cx="2" cy="344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C6676D00-E29A-43FC-8251-CCEFB4A2A736}"/>
              </a:ext>
            </a:extLst>
          </p:cNvPr>
          <p:cNvSpPr txBox="1"/>
          <p:nvPr/>
        </p:nvSpPr>
        <p:spPr>
          <a:xfrm>
            <a:off x="1685062" y="2009481"/>
            <a:ext cx="1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Detection module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1CC7742D-4B37-4291-8919-DCDB99BAD98A}"/>
              </a:ext>
            </a:extLst>
          </p:cNvPr>
          <p:cNvSpPr txBox="1"/>
          <p:nvPr/>
        </p:nvSpPr>
        <p:spPr>
          <a:xfrm>
            <a:off x="3453872" y="2015541"/>
            <a:ext cx="3968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Tracking module</a:t>
            </a:r>
          </a:p>
        </p:txBody>
      </p: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39336206-4469-4D8A-9583-0E3EFE71C7D5}"/>
              </a:ext>
            </a:extLst>
          </p:cNvPr>
          <p:cNvSpPr/>
          <p:nvPr/>
        </p:nvSpPr>
        <p:spPr>
          <a:xfrm>
            <a:off x="1802338" y="2494336"/>
            <a:ext cx="1423670" cy="335212"/>
          </a:xfrm>
          <a:prstGeom prst="roundRect">
            <a:avLst>
              <a:gd name="adj" fmla="val 9138"/>
            </a:avLst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3D Object Detection</a:t>
            </a:r>
            <a:r>
              <a:rPr kumimoji="0" lang="en-US" sz="1050" b="1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[5]</a:t>
            </a:r>
            <a:endParaRPr kumimoji="0" lang="es-ES" sz="1050" b="1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5DB12DAB-C614-4E22-94A5-EDE2302B084B}"/>
              </a:ext>
            </a:extLst>
          </p:cNvPr>
          <p:cNvSpPr/>
          <p:nvPr/>
        </p:nvSpPr>
        <p:spPr>
          <a:xfrm>
            <a:off x="4760755" y="2448210"/>
            <a:ext cx="985931" cy="695325"/>
          </a:xfrm>
          <a:prstGeom prst="roundRect">
            <a:avLst>
              <a:gd name="adj" fmla="val 9138"/>
            </a:avLst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7" name="Rectángulo: esquinas redondeadas 106">
            <a:extLst>
              <a:ext uri="{FF2B5EF4-FFF2-40B4-BE49-F238E27FC236}">
                <a16:creationId xmlns:a16="http://schemas.microsoft.com/office/drawing/2014/main" id="{4ACF00A8-3F68-4F43-9213-2E238A1D0B64}"/>
              </a:ext>
            </a:extLst>
          </p:cNvPr>
          <p:cNvSpPr/>
          <p:nvPr/>
        </p:nvSpPr>
        <p:spPr>
          <a:xfrm>
            <a:off x="3716098" y="3268162"/>
            <a:ext cx="1152000" cy="471600"/>
          </a:xfrm>
          <a:prstGeom prst="roundRect">
            <a:avLst>
              <a:gd name="adj" fmla="val 9138"/>
            </a:avLst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BEV Kalman Filter</a:t>
            </a:r>
            <a:endParaRPr kumimoji="0" lang="es-E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7F71E7A9-5B5D-4C7E-B111-A0427274EB7F}"/>
              </a:ext>
            </a:extLst>
          </p:cNvPr>
          <p:cNvSpPr/>
          <p:nvPr/>
        </p:nvSpPr>
        <p:spPr>
          <a:xfrm>
            <a:off x="3836306" y="4069270"/>
            <a:ext cx="900000" cy="423227"/>
          </a:xfrm>
          <a:prstGeom prst="roundRect">
            <a:avLst>
              <a:gd name="adj" fmla="val 9138"/>
            </a:avLst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Matched</a:t>
            </a:r>
            <a:b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Trackers</a:t>
            </a:r>
            <a:endParaRPr kumimoji="0" lang="es-E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9" name="Rectángulo: esquinas redondeadas 108">
            <a:extLst>
              <a:ext uri="{FF2B5EF4-FFF2-40B4-BE49-F238E27FC236}">
                <a16:creationId xmlns:a16="http://schemas.microsoft.com/office/drawing/2014/main" id="{A0B6BD8B-87C9-413D-9B6B-5217ABBC7C40}"/>
              </a:ext>
            </a:extLst>
          </p:cNvPr>
          <p:cNvSpPr/>
          <p:nvPr/>
        </p:nvSpPr>
        <p:spPr>
          <a:xfrm>
            <a:off x="6794668" y="3152333"/>
            <a:ext cx="813855" cy="410890"/>
          </a:xfrm>
          <a:prstGeom prst="roundRect">
            <a:avLst>
              <a:gd name="adj" fmla="val 9138"/>
            </a:avLst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B/D</a:t>
            </a:r>
            <a:b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Memory</a:t>
            </a:r>
            <a:endParaRPr kumimoji="0" lang="es-E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0" name="Imagen 109">
            <a:extLst>
              <a:ext uri="{FF2B5EF4-FFF2-40B4-BE49-F238E27FC236}">
                <a16:creationId xmlns:a16="http://schemas.microsoft.com/office/drawing/2014/main" id="{E3501949-E5D2-4C65-9EE7-2B9487AB93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22183" r="14657" b="41017"/>
          <a:stretch/>
        </p:blipFill>
        <p:spPr>
          <a:xfrm>
            <a:off x="3424364" y="2458788"/>
            <a:ext cx="1008697" cy="405284"/>
          </a:xfrm>
          <a:prstGeom prst="rect">
            <a:avLst/>
          </a:prstGeom>
        </p:spPr>
      </p:pic>
      <p:sp>
        <p:nvSpPr>
          <p:cNvPr id="111" name="CuadroTexto 110">
            <a:extLst>
              <a:ext uri="{FF2B5EF4-FFF2-40B4-BE49-F238E27FC236}">
                <a16:creationId xmlns:a16="http://schemas.microsoft.com/office/drawing/2014/main" id="{390BF59D-2F02-44CF-A7E5-8233F8E4EE21}"/>
              </a:ext>
            </a:extLst>
          </p:cNvPr>
          <p:cNvSpPr txBox="1"/>
          <p:nvPr/>
        </p:nvSpPr>
        <p:spPr>
          <a:xfrm>
            <a:off x="4725525" y="2255634"/>
            <a:ext cx="10096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Data Association</a:t>
            </a:r>
            <a:r>
              <a:rPr lang="en-US" sz="800" b="1" baseline="30000" dirty="0">
                <a:solidFill>
                  <a:srgbClr val="000000"/>
                </a:solidFill>
                <a:latin typeface="Calibri" panose="020F0502020204030204"/>
                <a:cs typeface="Times New Roman" panose="02020603050405020304" pitchFamily="18" charset="0"/>
              </a:rPr>
              <a:t>[2]</a:t>
            </a:r>
            <a:endParaRPr lang="en-US" sz="80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2" name="Cuadro de texto 2">
            <a:extLst>
              <a:ext uri="{FF2B5EF4-FFF2-40B4-BE49-F238E27FC236}">
                <a16:creationId xmlns:a16="http://schemas.microsoft.com/office/drawing/2014/main" id="{64920203-94C2-475C-9012-ACDE5A497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316" y="4332042"/>
            <a:ext cx="1336692" cy="21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auto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b="1" dirty="0">
                <a:solidFill>
                  <a:prstClr val="black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Input (LiDAR point cloud)</a:t>
            </a:r>
          </a:p>
        </p:txBody>
      </p:sp>
      <p:pic>
        <p:nvPicPr>
          <p:cNvPr id="113" name="Imagen 112">
            <a:extLst>
              <a:ext uri="{FF2B5EF4-FFF2-40B4-BE49-F238E27FC236}">
                <a16:creationId xmlns:a16="http://schemas.microsoft.com/office/drawing/2014/main" id="{A74E8F2D-C1A4-40C8-96D2-871A1811D7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4" t="17694" r="19496" b="31406"/>
          <a:stretch/>
        </p:blipFill>
        <p:spPr>
          <a:xfrm>
            <a:off x="1893925" y="3503962"/>
            <a:ext cx="1232417" cy="81221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2239B637-7B2B-4913-B5C9-F180CEE96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720" y="1444009"/>
            <a:ext cx="598160" cy="598160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3ABBC3AD-539F-4D75-AD2F-4129D321F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220" y="1444009"/>
            <a:ext cx="598160" cy="598160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F82C5B8A-0931-45DE-89DC-49A5D45A2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5961" y="1121596"/>
            <a:ext cx="1201418" cy="317268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083A1F99-512F-4C48-A8CC-AEA4B49246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48974" y="2108626"/>
            <a:ext cx="612103" cy="1016448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3678D7EA-7287-47C3-92F4-BBCE81BBD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030" y="2469368"/>
            <a:ext cx="637379" cy="652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uadro de texto 2">
                <a:extLst>
                  <a:ext uri="{FF2B5EF4-FFF2-40B4-BE49-F238E27FC236}">
                    <a16:creationId xmlns:a16="http://schemas.microsoft.com/office/drawing/2014/main" id="{CA640294-BA3D-432C-B2C0-4D6146204F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5130" y="3749260"/>
                <a:ext cx="34671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fontAlgn="auto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𝑻𝒓</m:t>
                          </m:r>
                        </m:e>
                        <m:sub>
                          <m: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s-ES" sz="800" b="1" dirty="0">
                  <a:solidFill>
                    <a:prstClr val="black"/>
                  </a:solidFill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Cuadro de texto 2">
                <a:extLst>
                  <a:ext uri="{FF2B5EF4-FFF2-40B4-BE49-F238E27FC236}">
                    <a16:creationId xmlns:a16="http://schemas.microsoft.com/office/drawing/2014/main" id="{CA640294-BA3D-432C-B2C0-4D6146204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130" y="3749260"/>
                <a:ext cx="346710" cy="2762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uadro de texto 2">
                <a:extLst>
                  <a:ext uri="{FF2B5EF4-FFF2-40B4-BE49-F238E27FC236}">
                    <a16:creationId xmlns:a16="http://schemas.microsoft.com/office/drawing/2014/main" id="{6E0F9D67-2663-4E50-80B0-BEA8D83067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4306" y="2991246"/>
                <a:ext cx="34671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fontAlgn="auto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𝑻𝒓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s-ES" sz="800" b="1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800" b="1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s-ES" sz="800" b="1" dirty="0">
                  <a:solidFill>
                    <a:prstClr val="black"/>
                  </a:solidFill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0" name="Cuadro de texto 2">
                <a:extLst>
                  <a:ext uri="{FF2B5EF4-FFF2-40B4-BE49-F238E27FC236}">
                    <a16:creationId xmlns:a16="http://schemas.microsoft.com/office/drawing/2014/main" id="{6E0F9D67-2663-4E50-80B0-BEA8D830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4306" y="2991246"/>
                <a:ext cx="346710" cy="276225"/>
              </a:xfrm>
              <a:prstGeom prst="rect">
                <a:avLst/>
              </a:prstGeom>
              <a:blipFill>
                <a:blip r:embed="rId13"/>
                <a:stretch>
                  <a:fillRect r="-52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uadro de texto 2">
                <a:extLst>
                  <a:ext uri="{FF2B5EF4-FFF2-40B4-BE49-F238E27FC236}">
                    <a16:creationId xmlns:a16="http://schemas.microsoft.com/office/drawing/2014/main" id="{2973125D-0C3D-4A89-9B19-2D757F8683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2676" y="2420405"/>
                <a:ext cx="34671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fontAlgn="auto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𝑫𝒆𝒕</m:t>
                          </m:r>
                        </m:e>
                        <m:sub>
                          <m:r>
                            <a:rPr lang="es-ES" sz="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s-ES" sz="800" b="1" dirty="0">
                  <a:solidFill>
                    <a:prstClr val="black"/>
                  </a:solidFill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Cuadro de texto 2">
                <a:extLst>
                  <a:ext uri="{FF2B5EF4-FFF2-40B4-BE49-F238E27FC236}">
                    <a16:creationId xmlns:a16="http://schemas.microsoft.com/office/drawing/2014/main" id="{2973125D-0C3D-4A89-9B19-2D757F86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2676" y="2420405"/>
                <a:ext cx="346710" cy="2762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uadro de texto 2">
                <a:extLst>
                  <a:ext uri="{FF2B5EF4-FFF2-40B4-BE49-F238E27FC236}">
                    <a16:creationId xmlns:a16="http://schemas.microsoft.com/office/drawing/2014/main" id="{6EC5FD27-8BE9-43C1-899C-661686797C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21031" y="3181307"/>
                <a:ext cx="563996" cy="3068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rPr>
                  <a:t>Update</a:t>
                </a:r>
                <a:b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8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sz="8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𝑻𝒓</m:t>
                    </m:r>
                    <m:r>
                      <a:rPr lang="en-US" sz="8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8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𝑫𝒆𝒕</m:t>
                    </m:r>
                    <m:sSub>
                      <m:sSubPr>
                        <m:ctrlPr>
                          <a:rPr lang="es-ES" sz="8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8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s-ES" sz="8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𝒖𝒏𝒎𝒂𝒕𝒄𝒉𝒆𝒅</m:t>
                        </m:r>
                      </m:sub>
                    </m:sSub>
                  </m:oMath>
                </a14:m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2" name="Cuadro de texto 2">
                <a:extLst>
                  <a:ext uri="{FF2B5EF4-FFF2-40B4-BE49-F238E27FC236}">
                    <a16:creationId xmlns:a16="http://schemas.microsoft.com/office/drawing/2014/main" id="{6EC5FD27-8BE9-43C1-899C-66168679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1031" y="3181307"/>
                <a:ext cx="563996" cy="306876"/>
              </a:xfrm>
              <a:prstGeom prst="rect">
                <a:avLst/>
              </a:prstGeom>
              <a:blipFill>
                <a:blip r:embed="rId15"/>
                <a:stretch>
                  <a:fillRect r="-69565" b="-12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E95828EA-0C5E-4E53-AA6F-2E1FA968D8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10712" y="4984721"/>
            <a:ext cx="3414414" cy="1233551"/>
          </a:xfrm>
          <a:prstGeom prst="rect">
            <a:avLst/>
          </a:prstGeom>
        </p:spPr>
      </p:pic>
      <p:cxnSp>
        <p:nvCxnSpPr>
          <p:cNvPr id="123" name="Conector: angular 122">
            <a:extLst>
              <a:ext uri="{FF2B5EF4-FFF2-40B4-BE49-F238E27FC236}">
                <a16:creationId xmlns:a16="http://schemas.microsoft.com/office/drawing/2014/main" id="{E865C6DA-9D9B-4F7B-A24A-CBC83BBDDE20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531940" y="3831990"/>
            <a:ext cx="2238711" cy="6675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Imagen 130">
            <a:extLst>
              <a:ext uri="{FF2B5EF4-FFF2-40B4-BE49-F238E27FC236}">
                <a16:creationId xmlns:a16="http://schemas.microsoft.com/office/drawing/2014/main" id="{58A0AC75-D247-42B2-897D-E62B97BD5D3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58401"/>
          <a:stretch/>
        </p:blipFill>
        <p:spPr>
          <a:xfrm>
            <a:off x="7017281" y="5112568"/>
            <a:ext cx="1656380" cy="449443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8B9FA5D7-DC8C-42B3-ACD3-77FB6BBCE09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1774"/>
          <a:stretch/>
        </p:blipFill>
        <p:spPr>
          <a:xfrm>
            <a:off x="6684109" y="5615602"/>
            <a:ext cx="2318450" cy="4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9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09415FEA-FED7-4ACE-8061-89F7C2AE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45" y="874270"/>
            <a:ext cx="4488310" cy="510946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426BF54-E03B-4FB3-959F-793B3C950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025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">
            <a:extLst>
              <a:ext uri="{FF2B5EF4-FFF2-40B4-BE49-F238E27FC236}">
                <a16:creationId xmlns:a16="http://schemas.microsoft.com/office/drawing/2014/main" id="{FB37781B-98CB-4F8C-9569-C73ED64E464D}"/>
              </a:ext>
            </a:extLst>
          </p:cNvPr>
          <p:cNvSpPr txBox="1">
            <a:spLocks/>
          </p:cNvSpPr>
          <p:nvPr/>
        </p:nvSpPr>
        <p:spPr bwMode="auto">
          <a:xfrm>
            <a:off x="-180528" y="-13658"/>
            <a:ext cx="891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" dirty="0" err="1"/>
              <a:t>Introduction</a:t>
            </a:r>
            <a:r>
              <a:rPr lang="es-ES" dirty="0"/>
              <a:t> (Who am I)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7BF851-53D6-4849-8121-3AA5154D8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7890D7-6EBB-47C3-92C6-E824A1269B10}"/>
              </a:ext>
            </a:extLst>
          </p:cNvPr>
          <p:cNvSpPr/>
          <p:nvPr/>
        </p:nvSpPr>
        <p:spPr>
          <a:xfrm>
            <a:off x="107504" y="938177"/>
            <a:ext cx="6264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My name is </a:t>
            </a:r>
            <a:r>
              <a:rPr lang="en-US" b="1" dirty="0"/>
              <a:t>Carlos Gómez Huélamo</a:t>
            </a:r>
            <a:r>
              <a:rPr lang="en-US" dirty="0"/>
              <a:t>, </a:t>
            </a:r>
          </a:p>
          <a:p>
            <a:pPr algn="ctr"/>
            <a:r>
              <a:rPr lang="en-US" b="1" dirty="0"/>
              <a:t>PhD Student </a:t>
            </a:r>
            <a:r>
              <a:rPr lang="en-US" dirty="0"/>
              <a:t>in </a:t>
            </a:r>
            <a:r>
              <a:rPr lang="en-US" b="1" dirty="0"/>
              <a:t>AI &amp; Robotics</a:t>
            </a:r>
            <a:r>
              <a:rPr lang="en-US" dirty="0"/>
              <a:t> in the </a:t>
            </a:r>
          </a:p>
          <a:p>
            <a:pPr algn="ctr"/>
            <a:r>
              <a:rPr lang="en-US" b="1" dirty="0" err="1"/>
              <a:t>RobeSafe</a:t>
            </a:r>
            <a:r>
              <a:rPr lang="en-US" b="1" dirty="0"/>
              <a:t> research group </a:t>
            </a:r>
            <a:r>
              <a:rPr lang="en-US" dirty="0"/>
              <a:t>(Electronics department, UAH)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3"/>
              </a:rPr>
              <a:t>https://www.robesafe.uah.es/index.php/es-es/10-home</a:t>
            </a:r>
            <a:r>
              <a:rPr lang="en-US" dirty="0"/>
              <a:t>) </a:t>
            </a:r>
          </a:p>
          <a:p>
            <a:pPr algn="just"/>
            <a:endParaRPr lang="en-US" dirty="0"/>
          </a:p>
          <a:p>
            <a:pPr algn="ctr"/>
            <a:r>
              <a:rPr lang="en-US" b="1" dirty="0"/>
              <a:t>Supervisors: Prof. Luis Miguel </a:t>
            </a:r>
            <a:r>
              <a:rPr lang="en-US" b="1" dirty="0" err="1"/>
              <a:t>Bergasa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Prof. Rafael Barea Navarro</a:t>
            </a:r>
          </a:p>
          <a:p>
            <a:pPr algn="just"/>
            <a:endParaRPr lang="en-US" dirty="0"/>
          </a:p>
        </p:txBody>
      </p:sp>
      <p:pic>
        <p:nvPicPr>
          <p:cNvPr id="9" name="Imagen 8" descr="Un hombre sonriendo&#10;&#10;Descripción generada automáticamente">
            <a:extLst>
              <a:ext uri="{FF2B5EF4-FFF2-40B4-BE49-F238E27FC236}">
                <a16:creationId xmlns:a16="http://schemas.microsoft.com/office/drawing/2014/main" id="{35A7483D-58E9-4549-8F4D-2EE43C938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53" y="959300"/>
            <a:ext cx="1952625" cy="20193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C5F0185-A960-474E-BA96-E6ED9993A1D8}"/>
              </a:ext>
            </a:extLst>
          </p:cNvPr>
          <p:cNvSpPr/>
          <p:nvPr/>
        </p:nvSpPr>
        <p:spPr>
          <a:xfrm>
            <a:off x="107504" y="3085435"/>
            <a:ext cx="846367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PhD title: “Deep Learning </a:t>
            </a:r>
            <a:r>
              <a:rPr lang="en-US" dirty="0"/>
              <a:t>based </a:t>
            </a:r>
            <a:r>
              <a:rPr lang="en-US" b="1" dirty="0"/>
              <a:t>Multi-Object Tracking</a:t>
            </a:r>
            <a:r>
              <a:rPr lang="en-US" dirty="0"/>
              <a:t>, </a:t>
            </a:r>
            <a:r>
              <a:rPr lang="en-US" b="1" dirty="0"/>
              <a:t>Sensor Fusion </a:t>
            </a:r>
            <a:r>
              <a:rPr lang="en-US" dirty="0"/>
              <a:t>and </a:t>
            </a:r>
            <a:r>
              <a:rPr lang="en-US" b="1" dirty="0"/>
              <a:t>Motion Forecasting </a:t>
            </a:r>
            <a:r>
              <a:rPr lang="en-US" dirty="0"/>
              <a:t>for </a:t>
            </a:r>
            <a:r>
              <a:rPr lang="en-US" b="1" dirty="0"/>
              <a:t>Intelligent Vehicles applications</a:t>
            </a:r>
            <a:r>
              <a:rPr lang="en-US" dirty="0"/>
              <a:t>”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Previous studies: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BSc degree </a:t>
            </a:r>
            <a:r>
              <a:rPr lang="en-US" dirty="0"/>
              <a:t>in Industrial Electronics and Automation Engineering (</a:t>
            </a:r>
            <a:r>
              <a:rPr lang="en-US" b="1" dirty="0"/>
              <a:t>Top 3 students, Erasmus+ scholarship in Cork, Ireland</a:t>
            </a:r>
            <a:r>
              <a:rPr lang="en-US" dirty="0"/>
              <a:t>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MSc degree </a:t>
            </a:r>
            <a:r>
              <a:rPr lang="en-US" dirty="0"/>
              <a:t>in Industrial Engineering, focused on Robotics &amp; Perception (</a:t>
            </a:r>
            <a:r>
              <a:rPr lang="en-US" b="1" dirty="0"/>
              <a:t>Top 2 students, Erasmus+ scholarship in Tampere, Finland</a:t>
            </a:r>
            <a:r>
              <a:rPr lang="en-US" dirty="0"/>
              <a:t>)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Websites: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LinkedIn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https://www.linkedin.com/in/carlos-g%C3%B3mez-hu%C3%A9lamo/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https://github.com/Cram3r95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">
            <a:extLst>
              <a:ext uri="{FF2B5EF4-FFF2-40B4-BE49-F238E27FC236}">
                <a16:creationId xmlns:a16="http://schemas.microsoft.com/office/drawing/2014/main" id="{FB37781B-98CB-4F8C-9569-C73ED64E464D}"/>
              </a:ext>
            </a:extLst>
          </p:cNvPr>
          <p:cNvSpPr txBox="1">
            <a:spLocks/>
          </p:cNvSpPr>
          <p:nvPr/>
        </p:nvSpPr>
        <p:spPr bwMode="auto">
          <a:xfrm>
            <a:off x="-180528" y="-13658"/>
            <a:ext cx="891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" dirty="0" err="1"/>
              <a:t>Research</a:t>
            </a:r>
            <a:r>
              <a:rPr lang="es-ES" dirty="0"/>
              <a:t> </a:t>
            </a:r>
            <a:r>
              <a:rPr lang="es-ES" dirty="0" err="1"/>
              <a:t>topics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7BF851-53D6-4849-8121-3AA5154D8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7890D7-6EBB-47C3-92C6-E824A1269B10}"/>
              </a:ext>
            </a:extLst>
          </p:cNvPr>
          <p:cNvSpPr/>
          <p:nvPr/>
        </p:nvSpPr>
        <p:spPr>
          <a:xfrm>
            <a:off x="0" y="941200"/>
            <a:ext cx="619268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Research interest of my group:</a:t>
            </a:r>
          </a:p>
          <a:p>
            <a:pPr algn="just"/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Multi-sensorial perception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Location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Navigation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Path planning and mapping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SLAM (Simultaneous Localization and Mapping)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Human-robot interfaces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/>
              <a:t>My specific areas of interest:</a:t>
            </a:r>
          </a:p>
          <a:p>
            <a:pPr marL="342900" indent="-342900">
              <a:buFont typeface="+mj-lt"/>
              <a:buAutoNum type="arabicPeriod" startAt="2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Computer Vision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ML/DL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Robotics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Embedded Systems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Intelligent Vehicles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u="sng" dirty="0"/>
              <a:t>Sensor Fusion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u="sng" dirty="0"/>
              <a:t>Tracking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u="sng" dirty="0"/>
              <a:t>Trajectory Prediction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2BA4C77-6910-4FDC-9AAF-2786218470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1893" y="1067904"/>
            <a:ext cx="2378707" cy="233076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EE12776-5FA1-4046-BC80-AAEE1E4CC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80" y="3857372"/>
            <a:ext cx="4499992" cy="21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4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">
            <a:extLst>
              <a:ext uri="{FF2B5EF4-FFF2-40B4-BE49-F238E27FC236}">
                <a16:creationId xmlns:a16="http://schemas.microsoft.com/office/drawing/2014/main" id="{FB37781B-98CB-4F8C-9569-C73ED64E464D}"/>
              </a:ext>
            </a:extLst>
          </p:cNvPr>
          <p:cNvSpPr txBox="1">
            <a:spLocks/>
          </p:cNvSpPr>
          <p:nvPr/>
        </p:nvSpPr>
        <p:spPr bwMode="auto">
          <a:xfrm>
            <a:off x="-180528" y="-13658"/>
            <a:ext cx="891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" dirty="0" err="1"/>
              <a:t>Highlighted</a:t>
            </a:r>
            <a:r>
              <a:rPr lang="es-ES" dirty="0"/>
              <a:t> </a:t>
            </a:r>
            <a:r>
              <a:rPr lang="es-ES" dirty="0" err="1"/>
              <a:t>awards</a:t>
            </a:r>
            <a:r>
              <a:rPr lang="es-ES" dirty="0"/>
              <a:t> (Personal)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7BF851-53D6-4849-8121-3AA5154D8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7890D7-6EBB-47C3-92C6-E824A1269B10}"/>
              </a:ext>
            </a:extLst>
          </p:cNvPr>
          <p:cNvSpPr/>
          <p:nvPr/>
        </p:nvSpPr>
        <p:spPr>
          <a:xfrm>
            <a:off x="-11956" y="2295730"/>
            <a:ext cx="8915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PhD internship </a:t>
            </a:r>
            <a:r>
              <a:rPr lang="en-US" dirty="0"/>
              <a:t>at </a:t>
            </a:r>
            <a:r>
              <a:rPr lang="en-US" b="1" dirty="0" err="1"/>
              <a:t>Karslruhe</a:t>
            </a:r>
            <a:r>
              <a:rPr lang="en-US" b="1" dirty="0"/>
              <a:t> Institute of Technology (KIT) </a:t>
            </a:r>
          </a:p>
          <a:p>
            <a:pPr lvl="1" algn="ctr"/>
            <a:r>
              <a:rPr lang="en-US" b="1" dirty="0"/>
              <a:t>(January 2021 – April 2021)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First Prize award </a:t>
            </a:r>
            <a:r>
              <a:rPr lang="en-US" dirty="0"/>
              <a:t>(</a:t>
            </a:r>
            <a:r>
              <a:rPr lang="en-US" b="1" dirty="0"/>
              <a:t>Master's thesis category</a:t>
            </a:r>
            <a:r>
              <a:rPr lang="en-US" dirty="0"/>
              <a:t>) in the “</a:t>
            </a:r>
            <a:r>
              <a:rPr lang="en-US" b="1" dirty="0"/>
              <a:t>2020 Awards – Campus of International Excellence: Bioenergy &amp; Smart Cities</a:t>
            </a:r>
            <a:r>
              <a:rPr lang="en-US" dirty="0"/>
              <a:t>”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Honorable Mention </a:t>
            </a:r>
            <a:r>
              <a:rPr lang="en-US" dirty="0"/>
              <a:t>in the XVI Edition of the contest “Technological Innovation Award" (2019)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4 years scholarship </a:t>
            </a:r>
            <a:r>
              <a:rPr lang="en-US" dirty="0"/>
              <a:t>(FPI-UAH) to course the </a:t>
            </a:r>
            <a:r>
              <a:rPr lang="en-US" b="1" dirty="0"/>
              <a:t>PhD - 2019/2023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 err="1"/>
              <a:t>Second</a:t>
            </a:r>
            <a:r>
              <a:rPr lang="es-ES" b="1" dirty="0"/>
              <a:t> </a:t>
            </a:r>
            <a:r>
              <a:rPr lang="es-ES" b="1" dirty="0" err="1"/>
              <a:t>Prize</a:t>
            </a:r>
            <a:r>
              <a:rPr lang="es-ES" b="1" dirty="0"/>
              <a:t> </a:t>
            </a:r>
            <a:r>
              <a:rPr lang="es-ES" b="1" dirty="0" err="1"/>
              <a:t>award</a:t>
            </a:r>
            <a:r>
              <a:rPr lang="es-ES" b="1" dirty="0"/>
              <a:t> </a:t>
            </a:r>
            <a:r>
              <a:rPr lang="es-ES" dirty="0"/>
              <a:t>in “</a:t>
            </a:r>
            <a:r>
              <a:rPr lang="es-ES" b="1" dirty="0" err="1"/>
              <a:t>Best</a:t>
            </a:r>
            <a:r>
              <a:rPr lang="es-ES" b="1" dirty="0"/>
              <a:t> </a:t>
            </a:r>
            <a:r>
              <a:rPr lang="es-ES" b="1" dirty="0" err="1"/>
              <a:t>BSc</a:t>
            </a:r>
            <a:r>
              <a:rPr lang="es-ES" b="1" dirty="0"/>
              <a:t> </a:t>
            </a:r>
            <a:r>
              <a:rPr lang="es-ES" dirty="0"/>
              <a:t>in </a:t>
            </a:r>
            <a:r>
              <a:rPr lang="es-ES" b="1" dirty="0"/>
              <a:t>Industrial</a:t>
            </a:r>
            <a:r>
              <a:rPr lang="es-ES" dirty="0"/>
              <a:t> </a:t>
            </a:r>
            <a:r>
              <a:rPr lang="es-ES" b="1" dirty="0" err="1"/>
              <a:t>Engineering</a:t>
            </a:r>
            <a:r>
              <a:rPr lang="es-ES" dirty="0"/>
              <a:t> in the </a:t>
            </a:r>
            <a:r>
              <a:rPr lang="es-ES" b="1" dirty="0" err="1"/>
              <a:t>Community</a:t>
            </a:r>
            <a:r>
              <a:rPr lang="es-ES" dirty="0"/>
              <a:t> </a:t>
            </a:r>
            <a:r>
              <a:rPr lang="es-ES" b="1" dirty="0" err="1"/>
              <a:t>of</a:t>
            </a:r>
            <a:r>
              <a:rPr lang="es-ES" dirty="0"/>
              <a:t> </a:t>
            </a:r>
            <a:r>
              <a:rPr lang="es-ES" b="1" dirty="0"/>
              <a:t>Madrid</a:t>
            </a:r>
            <a:r>
              <a:rPr lang="es-ES" dirty="0"/>
              <a:t>“ (2017)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Best BSc thesis </a:t>
            </a:r>
            <a:r>
              <a:rPr lang="en-US" dirty="0"/>
              <a:t>in </a:t>
            </a:r>
            <a:r>
              <a:rPr lang="en-US" b="1" dirty="0"/>
              <a:t>Industrial</a:t>
            </a:r>
            <a:r>
              <a:rPr lang="en-US" dirty="0"/>
              <a:t> </a:t>
            </a:r>
            <a:r>
              <a:rPr lang="en-US" b="1" dirty="0"/>
              <a:t>Engineering</a:t>
            </a:r>
            <a:r>
              <a:rPr lang="en-US" dirty="0"/>
              <a:t> of </a:t>
            </a:r>
            <a:r>
              <a:rPr lang="en-US" b="1" dirty="0"/>
              <a:t>Guadalajara</a:t>
            </a:r>
            <a:r>
              <a:rPr lang="en-US" dirty="0"/>
              <a:t> (2017)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55EDF30-3C59-4A1B-929D-B7CC717E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91565"/>
            <a:ext cx="5186114" cy="12877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013D16-921B-483C-BA9B-E35D01A9DD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991565"/>
            <a:ext cx="1920877" cy="13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">
            <a:extLst>
              <a:ext uri="{FF2B5EF4-FFF2-40B4-BE49-F238E27FC236}">
                <a16:creationId xmlns:a16="http://schemas.microsoft.com/office/drawing/2014/main" id="{FB37781B-98CB-4F8C-9569-C73ED64E464D}"/>
              </a:ext>
            </a:extLst>
          </p:cNvPr>
          <p:cNvSpPr txBox="1">
            <a:spLocks/>
          </p:cNvSpPr>
          <p:nvPr/>
        </p:nvSpPr>
        <p:spPr bwMode="auto">
          <a:xfrm>
            <a:off x="-180528" y="-13658"/>
            <a:ext cx="891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" dirty="0" err="1"/>
              <a:t>Highlighted</a:t>
            </a:r>
            <a:r>
              <a:rPr lang="es-ES" dirty="0"/>
              <a:t> </a:t>
            </a:r>
            <a:r>
              <a:rPr lang="es-ES" dirty="0" err="1"/>
              <a:t>awards</a:t>
            </a:r>
            <a:r>
              <a:rPr lang="es-ES" dirty="0"/>
              <a:t> (</a:t>
            </a:r>
            <a:r>
              <a:rPr lang="es-ES" dirty="0" err="1"/>
              <a:t>Collective</a:t>
            </a:r>
            <a:r>
              <a:rPr lang="es-ES" dirty="0"/>
              <a:t>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7BF851-53D6-4849-8121-3AA5154D8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7890D7-6EBB-47C3-92C6-E824A1269B10}"/>
              </a:ext>
            </a:extLst>
          </p:cNvPr>
          <p:cNvSpPr/>
          <p:nvPr/>
        </p:nvSpPr>
        <p:spPr>
          <a:xfrm>
            <a:off x="0" y="2824284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 err="1"/>
              <a:t>Best</a:t>
            </a:r>
            <a:r>
              <a:rPr lang="es-ES" b="1" dirty="0"/>
              <a:t> </a:t>
            </a:r>
            <a:r>
              <a:rPr lang="es-ES" b="1" dirty="0" err="1"/>
              <a:t>Presentation</a:t>
            </a:r>
            <a:r>
              <a:rPr lang="es-ES" b="1" dirty="0"/>
              <a:t> </a:t>
            </a:r>
            <a:r>
              <a:rPr lang="es-ES" b="1" dirty="0" err="1"/>
              <a:t>Award</a:t>
            </a:r>
            <a:r>
              <a:rPr lang="es-ES" b="1" dirty="0"/>
              <a:t> </a:t>
            </a:r>
          </a:p>
          <a:p>
            <a:pPr algn="ctr"/>
            <a:r>
              <a:rPr lang="es-ES" dirty="0"/>
              <a:t>(</a:t>
            </a:r>
            <a:r>
              <a:rPr lang="es-ES" b="1" dirty="0"/>
              <a:t>Workshop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Physical</a:t>
            </a:r>
            <a:r>
              <a:rPr lang="es-ES" b="1" dirty="0"/>
              <a:t> </a:t>
            </a:r>
            <a:r>
              <a:rPr lang="es-ES" b="1" dirty="0" err="1"/>
              <a:t>Agents</a:t>
            </a:r>
            <a:r>
              <a:rPr lang="es-ES" b="1" dirty="0"/>
              <a:t> – Alcalá de Henares, </a:t>
            </a:r>
            <a:r>
              <a:rPr lang="es-ES" b="1" dirty="0" err="1"/>
              <a:t>Spain</a:t>
            </a:r>
            <a:r>
              <a:rPr lang="es-ES" b="1" dirty="0"/>
              <a:t>, 2020</a:t>
            </a:r>
            <a:r>
              <a:rPr lang="es-ES" dirty="0"/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First  Prize  award  </a:t>
            </a:r>
            <a:r>
              <a:rPr lang="en-US" dirty="0"/>
              <a:t>in  the  I Short Video Contest </a:t>
            </a:r>
            <a:r>
              <a:rPr lang="en-US" b="1" dirty="0"/>
              <a:t>“Why  be  an  Industrial  Engineer?” (Escuela </a:t>
            </a:r>
            <a:r>
              <a:rPr lang="en-US" b="1" dirty="0" err="1"/>
              <a:t>Politécnica</a:t>
            </a:r>
            <a:r>
              <a:rPr lang="en-US" b="1" dirty="0"/>
              <a:t> Superior - University of </a:t>
            </a:r>
            <a:r>
              <a:rPr lang="en-US" b="1" dirty="0" err="1"/>
              <a:t>Alcalá</a:t>
            </a:r>
            <a:r>
              <a:rPr lang="en-US" b="1" dirty="0"/>
              <a:t>, UAH, 2020)</a:t>
            </a:r>
          </a:p>
          <a:p>
            <a:pPr algn="ctr"/>
            <a:r>
              <a:rPr lang="es-ES" dirty="0"/>
              <a:t>	</a:t>
            </a: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Institutional Leadership Award </a:t>
            </a:r>
            <a:r>
              <a:rPr lang="en-US" dirty="0"/>
              <a:t>from the </a:t>
            </a:r>
            <a:r>
              <a:rPr lang="en-US" b="1" dirty="0"/>
              <a:t>IEEE Intelligent Transport Systems Society (Auckland, New Zealand, 2019)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Best Poster Award (</a:t>
            </a:r>
            <a:r>
              <a:rPr lang="en-US" b="1" dirty="0" err="1"/>
              <a:t>Robocity</a:t>
            </a:r>
            <a:r>
              <a:rPr lang="en-US" b="1" dirty="0"/>
              <a:t> 2030 workshop - Madrid, Spain, 2019)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Expert Jury Prize </a:t>
            </a:r>
            <a:r>
              <a:rPr lang="en-US" dirty="0"/>
              <a:t>in the </a:t>
            </a:r>
            <a:r>
              <a:rPr lang="en-US" b="1" dirty="0"/>
              <a:t>Entrepreneurship Contest (“Tu idea </a:t>
            </a:r>
            <a:r>
              <a:rPr lang="en-US" b="1" dirty="0" err="1"/>
              <a:t>en</a:t>
            </a:r>
            <a:r>
              <a:rPr lang="en-US" b="1" dirty="0"/>
              <a:t> un </a:t>
            </a:r>
            <a:r>
              <a:rPr lang="en-US" b="1" dirty="0" err="1"/>
              <a:t>minuto</a:t>
            </a:r>
            <a:r>
              <a:rPr lang="en-US" b="1" dirty="0"/>
              <a:t>”) (</a:t>
            </a:r>
            <a:r>
              <a:rPr lang="en-US" b="1" dirty="0" err="1"/>
              <a:t>Alcalá</a:t>
            </a:r>
            <a:r>
              <a:rPr lang="en-US" b="1" dirty="0"/>
              <a:t> de Henares, Spain, 2016)</a:t>
            </a:r>
            <a:r>
              <a:rPr lang="es-ES" dirty="0"/>
              <a:t>	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9EABF1-3DBC-44DA-8014-DC3FE7D00A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1" b="27950"/>
          <a:stretch/>
        </p:blipFill>
        <p:spPr>
          <a:xfrm>
            <a:off x="1064934" y="949849"/>
            <a:ext cx="2422096" cy="18310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816842-F164-439A-9312-565F657BE3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72" y="993205"/>
            <a:ext cx="2441438" cy="18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">
            <a:extLst>
              <a:ext uri="{FF2B5EF4-FFF2-40B4-BE49-F238E27FC236}">
                <a16:creationId xmlns:a16="http://schemas.microsoft.com/office/drawing/2014/main" id="{FB37781B-98CB-4F8C-9569-C73ED64E464D}"/>
              </a:ext>
            </a:extLst>
          </p:cNvPr>
          <p:cNvSpPr txBox="1">
            <a:spLocks/>
          </p:cNvSpPr>
          <p:nvPr/>
        </p:nvSpPr>
        <p:spPr bwMode="auto">
          <a:xfrm>
            <a:off x="-180528" y="-13658"/>
            <a:ext cx="891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Background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7BF851-53D6-4849-8121-3AA5154D8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C09A731E-E71C-4B3D-9852-015C9BE3B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55" y="3943449"/>
            <a:ext cx="899509" cy="962025"/>
          </a:xfrm>
          <a:prstGeom prst="rect">
            <a:avLst/>
          </a:prstGeom>
        </p:spPr>
      </p:pic>
      <p:pic>
        <p:nvPicPr>
          <p:cNvPr id="1026" name="Picture 2" descr="Deep Learning - Redes neuronales y deep learning - España | IBM">
            <a:extLst>
              <a:ext uri="{FF2B5EF4-FFF2-40B4-BE49-F238E27FC236}">
                <a16:creationId xmlns:a16="http://schemas.microsoft.com/office/drawing/2014/main" id="{AEF142AF-943B-4E9B-83C2-C1518B3B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" y="4091507"/>
            <a:ext cx="2958029" cy="59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AB4526-F746-4C2A-A03D-286DD53EA0B9}"/>
              </a:ext>
            </a:extLst>
          </p:cNvPr>
          <p:cNvPicPr/>
          <p:nvPr/>
        </p:nvPicPr>
        <p:blipFill rotWithShape="1">
          <a:blip r:embed="rId5"/>
          <a:srcRect r="36216"/>
          <a:stretch/>
        </p:blipFill>
        <p:spPr bwMode="auto">
          <a:xfrm>
            <a:off x="436633" y="1369263"/>
            <a:ext cx="1600200" cy="584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C53E0E-7657-4F7B-8323-74778DA2D90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20277" y="2882571"/>
            <a:ext cx="2138998" cy="8193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24D014-36A8-4263-B226-9BA8B33F156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978512" y="990486"/>
            <a:ext cx="1474470" cy="1342390"/>
          </a:xfrm>
          <a:prstGeom prst="rect">
            <a:avLst/>
          </a:prstGeom>
        </p:spPr>
      </p:pic>
      <p:pic>
        <p:nvPicPr>
          <p:cNvPr id="10" name="Imagen 9" descr="Imagen que contiene exterior, camino, calle, palma&#10;&#10;Descripción generada automáticamente">
            <a:extLst>
              <a:ext uri="{FF2B5EF4-FFF2-40B4-BE49-F238E27FC236}">
                <a16:creationId xmlns:a16="http://schemas.microsoft.com/office/drawing/2014/main" id="{66909A5B-02C2-46AA-90D1-A1169AD0D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8890" y="1031403"/>
            <a:ext cx="1872208" cy="1404157"/>
          </a:xfrm>
          <a:prstGeom prst="rect">
            <a:avLst/>
          </a:prstGeom>
        </p:spPr>
      </p:pic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C27BE4D-6F3D-463F-8188-D3E5A104C7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71" y="1031403"/>
            <a:ext cx="2170061" cy="1404157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0692F700-AE28-409B-8B4A-8F253E5BD1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3" y="4909742"/>
            <a:ext cx="1172945" cy="1318586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48C2B0F9-665F-4575-B7E3-C4940B80F0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51" y="4949195"/>
            <a:ext cx="1342390" cy="1342390"/>
          </a:xfrm>
          <a:prstGeom prst="rect">
            <a:avLst/>
          </a:prstGeom>
        </p:spPr>
      </p:pic>
      <p:pic>
        <p:nvPicPr>
          <p:cNvPr id="22" name="Imagen 21" descr="Imagen que contiene taza, computadora, café, teclado&#10;&#10;Descripción generada automáticamente">
            <a:extLst>
              <a:ext uri="{FF2B5EF4-FFF2-40B4-BE49-F238E27FC236}">
                <a16:creationId xmlns:a16="http://schemas.microsoft.com/office/drawing/2014/main" id="{E2E68F65-06BF-49BC-8614-E5C386E37C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45" y="2777585"/>
            <a:ext cx="1815678" cy="120048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FAD574A-E5D3-45C1-BEF3-EF62A4CC9E7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86" y="2711789"/>
            <a:ext cx="1761902" cy="1321943"/>
          </a:xfrm>
          <a:prstGeom prst="rect">
            <a:avLst/>
          </a:prstGeom>
        </p:spPr>
      </p:pic>
      <p:pic>
        <p:nvPicPr>
          <p:cNvPr id="26" name="Imagen 25" descr="Diagrama&#10;&#10;Descripción generada automáticamente">
            <a:extLst>
              <a:ext uri="{FF2B5EF4-FFF2-40B4-BE49-F238E27FC236}">
                <a16:creationId xmlns:a16="http://schemas.microsoft.com/office/drawing/2014/main" id="{EA03B5A9-632E-4C69-B99E-26DCAAA01E1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60" y="4401842"/>
            <a:ext cx="3952035" cy="166726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42C72C6-8FC9-468F-BF5C-D8C81EFC9AA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3" b="21680"/>
          <a:stretch/>
        </p:blipFill>
        <p:spPr>
          <a:xfrm>
            <a:off x="2603709" y="2868663"/>
            <a:ext cx="2224073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1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">
            <a:extLst>
              <a:ext uri="{FF2B5EF4-FFF2-40B4-BE49-F238E27FC236}">
                <a16:creationId xmlns:a16="http://schemas.microsoft.com/office/drawing/2014/main" id="{FB37781B-98CB-4F8C-9569-C73ED64E464D}"/>
              </a:ext>
            </a:extLst>
          </p:cNvPr>
          <p:cNvSpPr txBox="1">
            <a:spLocks/>
          </p:cNvSpPr>
          <p:nvPr/>
        </p:nvSpPr>
        <p:spPr bwMode="auto">
          <a:xfrm>
            <a:off x="-180528" y="-13658"/>
            <a:ext cx="891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Publications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7BF851-53D6-4849-8121-3AA5154D8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5CD84AF-2553-4C27-9B94-A0193294A47B}"/>
              </a:ext>
            </a:extLst>
          </p:cNvPr>
          <p:cNvSpPr/>
          <p:nvPr/>
        </p:nvSpPr>
        <p:spPr>
          <a:xfrm>
            <a:off x="227363" y="1068545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Google </a:t>
            </a:r>
            <a:r>
              <a:rPr lang="es-ES" b="1" dirty="0" err="1"/>
              <a:t>Scholar</a:t>
            </a:r>
            <a:r>
              <a:rPr lang="es-ES" b="1" dirty="0"/>
              <a:t>:</a:t>
            </a:r>
          </a:p>
          <a:p>
            <a:pPr algn="just"/>
            <a:r>
              <a:rPr lang="es-ES" dirty="0">
                <a:hlinkClick r:id="rId3"/>
              </a:rPr>
              <a:t>https://scholar.google.es/citations?user=OWwoG6EAAAAJ&amp;hl=es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E87B58-E689-4BC7-9BFA-13BA87147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03" y="1803074"/>
            <a:ext cx="5832648" cy="12354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4FABF1-1FD4-463B-ADFE-9DE2072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45" y="3038503"/>
            <a:ext cx="5910663" cy="18974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685CEE-92F3-4A0E-9CC3-BC1C6C418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66" y="4936094"/>
            <a:ext cx="5705897" cy="94784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F06DA44-BC95-4969-84A5-AEC079C7D129}"/>
              </a:ext>
            </a:extLst>
          </p:cNvPr>
          <p:cNvSpPr/>
          <p:nvPr/>
        </p:nvSpPr>
        <p:spPr>
          <a:xfrm>
            <a:off x="6163250" y="1832610"/>
            <a:ext cx="2952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b="1" dirty="0" err="1"/>
              <a:t>Best</a:t>
            </a:r>
            <a:r>
              <a:rPr lang="es-ES" sz="1200" b="1" dirty="0"/>
              <a:t> </a:t>
            </a:r>
            <a:r>
              <a:rPr lang="es-ES" sz="1200" b="1" dirty="0" err="1"/>
              <a:t>Presentation</a:t>
            </a:r>
            <a:r>
              <a:rPr lang="es-ES" sz="1200" b="1" dirty="0"/>
              <a:t> </a:t>
            </a:r>
            <a:r>
              <a:rPr lang="es-ES" sz="1200" b="1" dirty="0" err="1"/>
              <a:t>Award</a:t>
            </a:r>
            <a:r>
              <a:rPr lang="es-ES" sz="1200" b="1" dirty="0"/>
              <a:t> </a:t>
            </a:r>
          </a:p>
          <a:p>
            <a:pPr algn="just"/>
            <a:r>
              <a:rPr lang="es-ES" sz="1200" dirty="0"/>
              <a:t>(WAF 2020)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E0980DE-999B-407F-9F53-44BCDC34FAED}"/>
              </a:ext>
            </a:extLst>
          </p:cNvPr>
          <p:cNvSpPr/>
          <p:nvPr/>
        </p:nvSpPr>
        <p:spPr>
          <a:xfrm>
            <a:off x="6163251" y="2400844"/>
            <a:ext cx="2952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b="1" dirty="0" err="1"/>
              <a:t>Best</a:t>
            </a:r>
            <a:r>
              <a:rPr lang="es-ES" sz="1200" b="1" dirty="0"/>
              <a:t> </a:t>
            </a:r>
            <a:r>
              <a:rPr lang="es-ES" sz="1200" b="1" dirty="0" err="1"/>
              <a:t>Presentation</a:t>
            </a:r>
            <a:r>
              <a:rPr lang="es-ES" sz="1200" b="1" dirty="0"/>
              <a:t> </a:t>
            </a:r>
            <a:r>
              <a:rPr lang="es-ES" sz="1200" b="1" dirty="0" err="1"/>
              <a:t>Award</a:t>
            </a:r>
            <a:r>
              <a:rPr lang="es-ES" sz="1200" b="1" dirty="0"/>
              <a:t> </a:t>
            </a:r>
            <a:r>
              <a:rPr lang="es-ES" sz="1200" b="1" dirty="0" err="1"/>
              <a:t>finalist</a:t>
            </a:r>
            <a:r>
              <a:rPr lang="es-ES" sz="1200" b="1" dirty="0"/>
              <a:t> </a:t>
            </a:r>
          </a:p>
          <a:p>
            <a:pPr algn="just"/>
            <a:r>
              <a:rPr lang="es-ES" sz="1200" dirty="0"/>
              <a:t>(WAF 2020)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E69C81-61AD-4515-BF56-35A8A8556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59" y="5883938"/>
            <a:ext cx="7334854" cy="553077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E73703F-A558-4903-B5DD-560B112543E9}"/>
              </a:ext>
            </a:extLst>
          </p:cNvPr>
          <p:cNvSpPr/>
          <p:nvPr/>
        </p:nvSpPr>
        <p:spPr>
          <a:xfrm>
            <a:off x="6149172" y="4257216"/>
            <a:ext cx="1080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b="1" dirty="0" err="1"/>
              <a:t>Journal</a:t>
            </a:r>
            <a:r>
              <a:rPr lang="es-ES" sz="1200" b="1" dirty="0"/>
              <a:t> Q1</a:t>
            </a:r>
            <a:endParaRPr lang="es-ES" sz="12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0F84219-FD9A-44ED-A2C5-42EC308922D7}"/>
              </a:ext>
            </a:extLst>
          </p:cNvPr>
          <p:cNvSpPr/>
          <p:nvPr/>
        </p:nvSpPr>
        <p:spPr>
          <a:xfrm>
            <a:off x="6163250" y="3752726"/>
            <a:ext cx="1080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b="1" dirty="0" err="1"/>
              <a:t>Journal</a:t>
            </a:r>
            <a:r>
              <a:rPr lang="es-ES" sz="1200" b="1" dirty="0"/>
              <a:t> Q1</a:t>
            </a:r>
            <a:endParaRPr lang="es-ES" sz="12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905029F-C38D-4CFE-8C41-9B777617FD19}"/>
              </a:ext>
            </a:extLst>
          </p:cNvPr>
          <p:cNvSpPr/>
          <p:nvPr/>
        </p:nvSpPr>
        <p:spPr>
          <a:xfrm>
            <a:off x="6149172" y="5333769"/>
            <a:ext cx="1080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b="1" dirty="0" err="1"/>
              <a:t>Journal</a:t>
            </a:r>
            <a:r>
              <a:rPr lang="es-ES" sz="1200" b="1" dirty="0"/>
              <a:t> Q1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4831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">
            <a:extLst>
              <a:ext uri="{FF2B5EF4-FFF2-40B4-BE49-F238E27FC236}">
                <a16:creationId xmlns:a16="http://schemas.microsoft.com/office/drawing/2014/main" id="{FB37781B-98CB-4F8C-9569-C73ED64E464D}"/>
              </a:ext>
            </a:extLst>
          </p:cNvPr>
          <p:cNvSpPr txBox="1">
            <a:spLocks/>
          </p:cNvSpPr>
          <p:nvPr/>
        </p:nvSpPr>
        <p:spPr bwMode="auto">
          <a:xfrm>
            <a:off x="-180528" y="-13658"/>
            <a:ext cx="891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/>
              <a:t>literature </a:t>
            </a:r>
            <a:r>
              <a:rPr lang="es-ES" dirty="0"/>
              <a:t>and </a:t>
            </a:r>
            <a:r>
              <a:rPr lang="es-ES" dirty="0" err="1"/>
              <a:t>interests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7BF851-53D6-4849-8121-3AA5154D8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174F945-7A27-483A-B86D-B6045654C943}"/>
              </a:ext>
            </a:extLst>
          </p:cNvPr>
          <p:cNvSpPr/>
          <p:nvPr/>
        </p:nvSpPr>
        <p:spPr>
          <a:xfrm>
            <a:off x="254918" y="1207384"/>
            <a:ext cx="8634164" cy="4826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ES" sz="1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Vehicle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Fully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Network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(Baidu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RadarNet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Exploiting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Radar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Robust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Perceptionof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Dynamic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Toronto)</a:t>
            </a:r>
          </a:p>
          <a:p>
            <a:pPr marL="800100" lvl="1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Expandable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YOLO: 3D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RGB-D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Amsterdam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E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Tracking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Probabilistic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 Multi-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Tracking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Autonomous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(Carnegie Mellon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Traffic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Movable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(Karlsruhe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Institute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Train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Deep Multi-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Tracker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Munich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Fully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Online Tracking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(Nanjing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Ocean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Object-aware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Anchor-free Tracking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(Microsoft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GNN3DMOT: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Neural Network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 Multi-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Tracking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2D-3D Multi-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(Carnegie Mellon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AutoSelect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Dynamic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 Multi-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Tracking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(Carnegie Mellon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ES" sz="1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</a:t>
            </a:r>
            <a:r>
              <a:rPr lang="es-E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sz="1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r>
              <a:rPr lang="es-E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Forecasting</a:t>
            </a:r>
            <a:r>
              <a:rPr lang="es-E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Generic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Tracking and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Probabilistic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and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Autonomous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California, Berkeley)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End-to-End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 Multi-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Tracking and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Trajectory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Forecasting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(Carnegie Mellon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Parallelized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 Tracking and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Forecasting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Neural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Networksand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Diversity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Carnegie Mellon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Multi-Modal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Trajectory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Surrounding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Vehicles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Maneuver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LSTMs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California, San Diego)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Prediction-Based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Reachability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Collision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Avoidance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Autonomous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California, Berkeley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E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 </a:t>
            </a:r>
            <a:r>
              <a:rPr lang="es-ES" sz="1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Fusion</a:t>
            </a:r>
            <a:r>
              <a:rPr lang="es-E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Fusing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Bird’s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Eye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View LIDAR Point Cloud and Front View Camera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California, Berkeley)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Vehicle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Fusion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</a:t>
            </a:r>
            <a:r>
              <a:rPr lang="es-E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Camera 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Chang’an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es-E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3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">
            <a:extLst>
              <a:ext uri="{FF2B5EF4-FFF2-40B4-BE49-F238E27FC236}">
                <a16:creationId xmlns:a16="http://schemas.microsoft.com/office/drawing/2014/main" id="{FB37781B-98CB-4F8C-9569-C73ED64E464D}"/>
              </a:ext>
            </a:extLst>
          </p:cNvPr>
          <p:cNvSpPr txBox="1">
            <a:spLocks/>
          </p:cNvSpPr>
          <p:nvPr/>
        </p:nvSpPr>
        <p:spPr bwMode="auto">
          <a:xfrm>
            <a:off x="-180528" y="-13658"/>
            <a:ext cx="891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" dirty="0" err="1"/>
              <a:t>Co-supervised</a:t>
            </a:r>
            <a:r>
              <a:rPr lang="es-ES" dirty="0"/>
              <a:t> </a:t>
            </a:r>
            <a:r>
              <a:rPr lang="es-ES" dirty="0" err="1"/>
              <a:t>students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7BF851-53D6-4849-8121-3AA5154D8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D17F-95D4-49BF-9C52-0FFD0047FED8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5CD84AF-2553-4C27-9B94-A0193294A47B}"/>
              </a:ext>
            </a:extLst>
          </p:cNvPr>
          <p:cNvSpPr/>
          <p:nvPr/>
        </p:nvSpPr>
        <p:spPr>
          <a:xfrm>
            <a:off x="93912" y="1340768"/>
            <a:ext cx="86409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 err="1"/>
              <a:t>MSc</a:t>
            </a:r>
            <a:r>
              <a:rPr lang="es-ES" b="1" dirty="0"/>
              <a:t> </a:t>
            </a:r>
            <a:r>
              <a:rPr lang="es-ES" b="1" dirty="0" err="1"/>
              <a:t>students</a:t>
            </a:r>
            <a:r>
              <a:rPr lang="es-ES" b="1" dirty="0"/>
              <a:t>:</a:t>
            </a:r>
          </a:p>
          <a:p>
            <a:pPr algn="just"/>
            <a:endParaRPr lang="es-ES" b="1" dirty="0"/>
          </a:p>
          <a:p>
            <a:pPr marL="342900" indent="-342900" algn="just">
              <a:buFont typeface="+mj-lt"/>
              <a:buAutoNum type="arabicPeriod"/>
            </a:pPr>
            <a:r>
              <a:rPr lang="es-ES" dirty="0"/>
              <a:t>Alejandro Díaz </a:t>
            </a:r>
            <a:r>
              <a:rPr lang="es-ES" dirty="0" err="1"/>
              <a:t>Díaz</a:t>
            </a:r>
            <a:r>
              <a:rPr lang="es-ES" dirty="0"/>
              <a:t> </a:t>
            </a:r>
          </a:p>
          <a:p>
            <a:pPr algn="ctr"/>
            <a:r>
              <a:rPr lang="es-ES" dirty="0"/>
              <a:t>	  </a:t>
            </a:r>
            <a:r>
              <a:rPr lang="es-ES" dirty="0" err="1"/>
              <a:t>Thesis</a:t>
            </a:r>
            <a:r>
              <a:rPr lang="es-ES" dirty="0"/>
              <a:t>: </a:t>
            </a:r>
            <a:r>
              <a:rPr lang="es-ES" b="1" dirty="0"/>
              <a:t>“</a:t>
            </a:r>
            <a:r>
              <a:rPr lang="es-ES" b="1" dirty="0" err="1"/>
              <a:t>Automatic</a:t>
            </a:r>
            <a:r>
              <a:rPr lang="es-ES" b="1" dirty="0"/>
              <a:t> </a:t>
            </a:r>
            <a:r>
              <a:rPr lang="es-ES" b="1" dirty="0" err="1"/>
              <a:t>generation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HDMaps</a:t>
            </a:r>
            <a:r>
              <a:rPr lang="es-ES" b="1" dirty="0"/>
              <a:t> </a:t>
            </a:r>
            <a:r>
              <a:rPr lang="es-ES" b="1" dirty="0" err="1"/>
              <a:t>using</a:t>
            </a:r>
            <a:r>
              <a:rPr lang="es-ES" b="1" dirty="0"/>
              <a:t> </a:t>
            </a:r>
            <a:r>
              <a:rPr lang="es-ES" b="1" dirty="0" err="1"/>
              <a:t>Perception</a:t>
            </a:r>
            <a:r>
              <a:rPr lang="es-ES" b="1" dirty="0"/>
              <a:t> 			</a:t>
            </a:r>
            <a:r>
              <a:rPr lang="es-ES" b="1" dirty="0" err="1"/>
              <a:t>algorithms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Intelligent</a:t>
            </a:r>
            <a:r>
              <a:rPr lang="es-ES" b="1" dirty="0"/>
              <a:t> </a:t>
            </a:r>
            <a:r>
              <a:rPr lang="es-ES" b="1" dirty="0" err="1"/>
              <a:t>Vehicles</a:t>
            </a:r>
            <a:r>
              <a:rPr lang="es-ES" b="1" dirty="0"/>
              <a:t> </a:t>
            </a:r>
            <a:r>
              <a:rPr lang="es-ES" b="1" dirty="0" err="1"/>
              <a:t>applications</a:t>
            </a:r>
            <a:r>
              <a:rPr lang="es-ES" b="1" dirty="0"/>
              <a:t>”</a:t>
            </a:r>
            <a:endParaRPr lang="es-ES" dirty="0"/>
          </a:p>
          <a:p>
            <a:pPr algn="just"/>
            <a:r>
              <a:rPr lang="es-ES" b="1" dirty="0" err="1"/>
              <a:t>BSc</a:t>
            </a:r>
            <a:r>
              <a:rPr lang="es-ES" b="1" dirty="0"/>
              <a:t> </a:t>
            </a:r>
            <a:r>
              <a:rPr lang="es-ES" b="1" dirty="0" err="1"/>
              <a:t>students</a:t>
            </a:r>
            <a:r>
              <a:rPr lang="es-ES" b="1" dirty="0"/>
              <a:t>: </a:t>
            </a:r>
          </a:p>
          <a:p>
            <a:pPr algn="just"/>
            <a:endParaRPr lang="es-ES" b="1" dirty="0"/>
          </a:p>
          <a:p>
            <a:pPr marL="342900" indent="-342900" algn="just">
              <a:buFont typeface="+mj-lt"/>
              <a:buAutoNum type="arabicPeriod"/>
            </a:pPr>
            <a:r>
              <a:rPr lang="es-ES" dirty="0"/>
              <a:t>Santiago Montiel Marín</a:t>
            </a:r>
          </a:p>
          <a:p>
            <a:pPr algn="ctr"/>
            <a:r>
              <a:rPr lang="es-ES" dirty="0"/>
              <a:t>	</a:t>
            </a:r>
            <a:r>
              <a:rPr lang="es-ES" dirty="0" err="1"/>
              <a:t>Thesis</a:t>
            </a:r>
            <a:r>
              <a:rPr lang="es-ES" dirty="0"/>
              <a:t>: “</a:t>
            </a:r>
            <a:r>
              <a:rPr lang="es-ES" b="1" dirty="0"/>
              <a:t>Multi-</a:t>
            </a:r>
            <a:r>
              <a:rPr lang="es-ES" b="1" dirty="0" err="1"/>
              <a:t>Object</a:t>
            </a:r>
            <a:r>
              <a:rPr lang="es-ES" b="1" dirty="0"/>
              <a:t> Tracking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on</a:t>
            </a:r>
            <a:r>
              <a:rPr lang="es-ES" b="1" dirty="0"/>
              <a:t> </a:t>
            </a:r>
            <a:r>
              <a:rPr lang="es-ES" b="1" dirty="0" err="1"/>
              <a:t>LiDAR</a:t>
            </a:r>
            <a:r>
              <a:rPr lang="es-ES" b="1" dirty="0"/>
              <a:t> and RADAR </a:t>
            </a:r>
            <a:r>
              <a:rPr lang="es-ES" b="1" dirty="0" err="1"/>
              <a:t>for</a:t>
            </a:r>
            <a:r>
              <a:rPr lang="es-ES" b="1" dirty="0"/>
              <a:t> 			</a:t>
            </a:r>
            <a:r>
              <a:rPr lang="es-ES" b="1" dirty="0" err="1"/>
              <a:t>Intelligent</a:t>
            </a:r>
            <a:r>
              <a:rPr lang="es-ES" b="1" dirty="0"/>
              <a:t> </a:t>
            </a:r>
            <a:r>
              <a:rPr lang="es-ES" b="1" dirty="0" err="1"/>
              <a:t>Vehicles</a:t>
            </a:r>
            <a:r>
              <a:rPr lang="es-ES" b="1" dirty="0"/>
              <a:t> </a:t>
            </a:r>
            <a:r>
              <a:rPr lang="es-ES" b="1" dirty="0" err="1"/>
              <a:t>applications</a:t>
            </a:r>
            <a:r>
              <a:rPr lang="es-ES" dirty="0"/>
              <a:t>”</a:t>
            </a:r>
          </a:p>
          <a:p>
            <a:pPr algn="just"/>
            <a:endParaRPr lang="es-ES" dirty="0"/>
          </a:p>
          <a:p>
            <a:pPr marL="342900" indent="-342900" algn="just">
              <a:buFont typeface="+mj-lt"/>
              <a:buAutoNum type="arabicPeriod" startAt="2"/>
            </a:pPr>
            <a:r>
              <a:rPr lang="es-ES" dirty="0"/>
              <a:t>Miguel </a:t>
            </a:r>
            <a:r>
              <a:rPr lang="es-ES" dirty="0" err="1"/>
              <a:t>Antunes</a:t>
            </a:r>
            <a:r>
              <a:rPr lang="es-ES" dirty="0"/>
              <a:t> García:</a:t>
            </a:r>
          </a:p>
          <a:p>
            <a:pPr algn="ctr"/>
            <a:r>
              <a:rPr lang="es-ES" dirty="0"/>
              <a:t>	</a:t>
            </a:r>
            <a:r>
              <a:rPr lang="es-ES" dirty="0" err="1"/>
              <a:t>Thesis</a:t>
            </a:r>
            <a:r>
              <a:rPr lang="es-ES" dirty="0"/>
              <a:t>: “</a:t>
            </a:r>
            <a:r>
              <a:rPr lang="es-ES" b="1" dirty="0"/>
              <a:t>Sistema de Visión estéreo aplicado a la detección y 			seguimiento de objetos en conducción autónoma</a:t>
            </a:r>
            <a:r>
              <a:rPr lang="es-ES" dirty="0"/>
              <a:t>”</a:t>
            </a:r>
          </a:p>
          <a:p>
            <a:pPr algn="just"/>
            <a:endParaRPr lang="es-ES" dirty="0"/>
          </a:p>
          <a:p>
            <a:pPr marL="342900" indent="-342900" algn="just">
              <a:buFont typeface="+mj-lt"/>
              <a:buAutoNum type="arabicPeriod" startAt="3"/>
            </a:pPr>
            <a:r>
              <a:rPr lang="es-ES" dirty="0"/>
              <a:t>Javier de la Peña</a:t>
            </a:r>
          </a:p>
          <a:p>
            <a:pPr algn="ctr"/>
            <a:r>
              <a:rPr lang="es-ES" dirty="0"/>
              <a:t>	</a:t>
            </a:r>
            <a:r>
              <a:rPr lang="es-ES" dirty="0" err="1"/>
              <a:t>Thesis</a:t>
            </a:r>
            <a:r>
              <a:rPr lang="es-ES" dirty="0"/>
              <a:t>: “</a:t>
            </a:r>
            <a:r>
              <a:rPr lang="es-ES" b="1" dirty="0"/>
              <a:t>Algoritmos de detección de objetos 3D basados en </a:t>
            </a:r>
            <a:r>
              <a:rPr lang="es-ES" b="1" dirty="0" err="1"/>
              <a:t>LiDAR</a:t>
            </a:r>
            <a:r>
              <a:rPr lang="es-ES" b="1" dirty="0"/>
              <a:t>: 		comparación entre técnicas </a:t>
            </a:r>
            <a:r>
              <a:rPr lang="es-ES" b="1" dirty="0" err="1"/>
              <a:t>pcl</a:t>
            </a:r>
            <a:r>
              <a:rPr lang="es-ES" b="1" dirty="0"/>
              <a:t> clásicas y Deep Learning</a:t>
            </a:r>
            <a:r>
              <a:rPr lang="es-ES" dirty="0"/>
              <a:t>”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Imagen 4" descr="Un estante con libros&#10;&#10;Descripción generada automáticamente">
            <a:extLst>
              <a:ext uri="{FF2B5EF4-FFF2-40B4-BE49-F238E27FC236}">
                <a16:creationId xmlns:a16="http://schemas.microsoft.com/office/drawing/2014/main" id="{B8E79424-78E5-438C-8EBF-279746289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980728"/>
            <a:ext cx="1944216" cy="11712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07FB6E7-A250-4CE0-A28A-4FC2D3E8D1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88" y="940533"/>
            <a:ext cx="2063180" cy="121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12049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11768</TotalTime>
  <Words>1365</Words>
  <Application>Microsoft Office PowerPoint</Application>
  <PresentationFormat>Presentación en pantalla (4:3)</PresentationFormat>
  <Paragraphs>159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Plantilla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Perception Layer - Strategy I</vt:lpstr>
      <vt:lpstr>Perception Layer - Strategy II</vt:lpstr>
      <vt:lpstr>Perception Layer – Strategy III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ODOMETRY CORRECTION  BASED ON LOOP CLOSURE DETECTION</dc:title>
  <dc:creator>Robesafe</dc:creator>
  <cp:lastModifiedBy>Gómez Huélamo Carlos</cp:lastModifiedBy>
  <cp:revision>507</cp:revision>
  <dcterms:created xsi:type="dcterms:W3CDTF">2016-05-25T16:12:51Z</dcterms:created>
  <dcterms:modified xsi:type="dcterms:W3CDTF">2021-01-17T14:20:22Z</dcterms:modified>
</cp:coreProperties>
</file>